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8"/>
  </p:notesMasterIdLst>
  <p:sldIdLst>
    <p:sldId id="256" r:id="rId2"/>
    <p:sldId id="567" r:id="rId3"/>
    <p:sldId id="259" r:id="rId4"/>
    <p:sldId id="758" r:id="rId5"/>
    <p:sldId id="759" r:id="rId6"/>
    <p:sldId id="774" r:id="rId7"/>
    <p:sldId id="339" r:id="rId8"/>
    <p:sldId id="260" r:id="rId9"/>
    <p:sldId id="262" r:id="rId10"/>
    <p:sldId id="773" r:id="rId11"/>
    <p:sldId id="771" r:id="rId12"/>
    <p:sldId id="772" r:id="rId13"/>
    <p:sldId id="765" r:id="rId14"/>
    <p:sldId id="766" r:id="rId15"/>
    <p:sldId id="764" r:id="rId16"/>
    <p:sldId id="767" r:id="rId17"/>
    <p:sldId id="768" r:id="rId18"/>
    <p:sldId id="769" r:id="rId19"/>
    <p:sldId id="770" r:id="rId20"/>
    <p:sldId id="761" r:id="rId21"/>
    <p:sldId id="760" r:id="rId22"/>
    <p:sldId id="756" r:id="rId23"/>
    <p:sldId id="757" r:id="rId24"/>
    <p:sldId id="337" r:id="rId25"/>
    <p:sldId id="775" r:id="rId26"/>
    <p:sldId id="776" r:id="rId27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86" roundtripDataSignature="AMtx7mjD0oFIjF05o2m0EQRvU1UKzyXeh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7F8FA"/>
    <a:srgbClr val="40E3CD"/>
    <a:srgbClr val="54DBED"/>
    <a:srgbClr val="848CDA"/>
    <a:srgbClr val="E689E0"/>
    <a:srgbClr val="1E766E"/>
    <a:srgbClr val="1EB094"/>
    <a:srgbClr val="7ACDAD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EDCA0E-4F1D-466B-9AEA-D3DCB2EFF549}" v="62" dt="2021-11-15T11:01:44.578"/>
  </p1510:revLst>
</p1510:revInfo>
</file>

<file path=ppt/tableStyles.xml><?xml version="1.0" encoding="utf-8"?>
<a:tblStyleLst xmlns:a="http://schemas.openxmlformats.org/drawingml/2006/main" def="{D08BA19A-7B8E-4A9F-80BD-A4C3ED329D99}">
  <a:tblStyle styleId="{D08BA19A-7B8E-4A9F-80BD-A4C3ED329D9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5" autoAdjust="0"/>
    <p:restoredTop sz="94660"/>
  </p:normalViewPr>
  <p:slideViewPr>
    <p:cSldViewPr snapToGrid="0">
      <p:cViewPr varScale="1">
        <p:scale>
          <a:sx n="97" d="100"/>
          <a:sy n="97" d="100"/>
        </p:scale>
        <p:origin x="86" y="3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89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88" Type="http://schemas.openxmlformats.org/officeDocument/2006/relationships/viewProps" Target="viewProps.xml"/><Relationship Id="rId9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87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90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86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2" name="Google Shape;92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Subtitle - Green">
  <p:cSld name="1_Subtitle - Green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oogle Shape;19;p8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16" y="9"/>
            <a:ext cx="12191984" cy="6857991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81"/>
          <p:cNvSpPr txBox="1">
            <a:spLocks noGrp="1"/>
          </p:cNvSpPr>
          <p:nvPr>
            <p:ph type="title"/>
          </p:nvPr>
        </p:nvSpPr>
        <p:spPr>
          <a:xfrm>
            <a:off x="571500" y="406401"/>
            <a:ext cx="5987344" cy="1111249"/>
          </a:xfrm>
          <a:prstGeom prst="rect">
            <a:avLst/>
          </a:prstGeom>
          <a:solidFill>
            <a:srgbClr val="007C73">
              <a:alpha val="89803"/>
            </a:srgbClr>
          </a:solidFill>
          <a:ln>
            <a:noFill/>
          </a:ln>
          <a:effectLst>
            <a:outerShdw blurRad="50800" dist="38100" dir="5400000" algn="ctr" rotWithShape="0">
              <a:srgbClr val="7F7F7F">
                <a:alpha val="40000"/>
              </a:srgbClr>
            </a:outerShdw>
          </a:effectLst>
        </p:spPr>
        <p:txBody>
          <a:bodyPr spcFirstLastPara="1" wrap="square" lIns="180000" tIns="72000" rIns="72000" bIns="72000" anchor="b" anchorCtr="0">
            <a:normAutofit/>
          </a:bodyPr>
          <a:lstStyle>
            <a:lvl1pPr marR="0" lvl="0" algn="l">
              <a:lnSpc>
                <a:spcPct val="97142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25"/>
              <a:buFont typeface="Calibri"/>
              <a:buNone/>
              <a:defRPr sz="2625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81"/>
          <p:cNvSpPr txBox="1">
            <a:spLocks noGrp="1"/>
          </p:cNvSpPr>
          <p:nvPr>
            <p:ph type="body" idx="1"/>
          </p:nvPr>
        </p:nvSpPr>
        <p:spPr>
          <a:xfrm>
            <a:off x="571501" y="1753201"/>
            <a:ext cx="5987345" cy="976912"/>
          </a:xfrm>
          <a:prstGeom prst="rect">
            <a:avLst/>
          </a:prstGeom>
          <a:solidFill>
            <a:srgbClr val="59AC42">
              <a:alpha val="89803"/>
            </a:srgbClr>
          </a:solidFill>
          <a:ln>
            <a:noFill/>
          </a:ln>
        </p:spPr>
        <p:txBody>
          <a:bodyPr spcFirstLastPara="1" wrap="square" lIns="180000" tIns="64800" rIns="72000" bIns="162000" anchor="t" anchorCtr="0">
            <a:sp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cap="none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80"/>
              <a:buNone/>
              <a:defRPr sz="135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96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2" name="Google Shape;22;p81"/>
          <p:cNvSpPr txBox="1">
            <a:spLocks noGrp="1"/>
          </p:cNvSpPr>
          <p:nvPr>
            <p:ph type="sldNum" idx="12"/>
          </p:nvPr>
        </p:nvSpPr>
        <p:spPr>
          <a:xfrm>
            <a:off x="211664" y="6356352"/>
            <a:ext cx="626536" cy="358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3" name="Google Shape;23;p81"/>
          <p:cNvSpPr/>
          <p:nvPr/>
        </p:nvSpPr>
        <p:spPr>
          <a:xfrm>
            <a:off x="1248833" y="1517654"/>
            <a:ext cx="262467" cy="98425"/>
          </a:xfrm>
          <a:custGeom>
            <a:avLst/>
            <a:gdLst/>
            <a:ahLst/>
            <a:cxnLst/>
            <a:rect l="l" t="t" r="r" b="b"/>
            <a:pathLst>
              <a:path w="196850" h="98425" extrusionOk="0">
                <a:moveTo>
                  <a:pt x="0" y="3175"/>
                </a:moveTo>
                <a:lnTo>
                  <a:pt x="95250" y="98425"/>
                </a:lnTo>
                <a:lnTo>
                  <a:pt x="196850" y="0"/>
                </a:lnTo>
                <a:lnTo>
                  <a:pt x="0" y="3175"/>
                </a:lnTo>
                <a:close/>
              </a:path>
            </a:pathLst>
          </a:custGeom>
          <a:solidFill>
            <a:srgbClr val="007C73">
              <a:alpha val="8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4" name="Google Shape;24;p81"/>
          <p:cNvGrpSpPr/>
          <p:nvPr/>
        </p:nvGrpSpPr>
        <p:grpSpPr>
          <a:xfrm>
            <a:off x="571500" y="1555754"/>
            <a:ext cx="5987344" cy="196851"/>
            <a:chOff x="428625" y="1555751"/>
            <a:chExt cx="4490508" cy="196851"/>
          </a:xfrm>
        </p:grpSpPr>
        <p:sp>
          <p:nvSpPr>
            <p:cNvPr id="25" name="Google Shape;25;p81"/>
            <p:cNvSpPr/>
            <p:nvPr/>
          </p:nvSpPr>
          <p:spPr>
            <a:xfrm>
              <a:off x="428625" y="1555751"/>
              <a:ext cx="869950" cy="196850"/>
            </a:xfrm>
            <a:custGeom>
              <a:avLst/>
              <a:gdLst/>
              <a:ahLst/>
              <a:cxnLst/>
              <a:rect l="l" t="t" r="r" b="b"/>
              <a:pathLst>
                <a:path w="869950" h="196850" extrusionOk="0">
                  <a:moveTo>
                    <a:pt x="0" y="0"/>
                  </a:moveTo>
                  <a:lnTo>
                    <a:pt x="495300" y="0"/>
                  </a:lnTo>
                  <a:lnTo>
                    <a:pt x="606425" y="107950"/>
                  </a:lnTo>
                  <a:lnTo>
                    <a:pt x="704850" y="3175"/>
                  </a:lnTo>
                  <a:lnTo>
                    <a:pt x="869950" y="3175"/>
                  </a:lnTo>
                  <a:lnTo>
                    <a:pt x="869950" y="196850"/>
                  </a:lnTo>
                  <a:lnTo>
                    <a:pt x="0" y="1968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AC42">
                <a:alpha val="8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" name="Google Shape;26;p81"/>
            <p:cNvSpPr/>
            <p:nvPr/>
          </p:nvSpPr>
          <p:spPr>
            <a:xfrm>
              <a:off x="1298575" y="1558926"/>
              <a:ext cx="3620558" cy="193676"/>
            </a:xfrm>
            <a:prstGeom prst="rect">
              <a:avLst/>
            </a:prstGeom>
            <a:solidFill>
              <a:srgbClr val="59AC42">
                <a:alpha val="8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27" name="Google Shape;27;p8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652598" y="5240272"/>
            <a:ext cx="2157807" cy="1188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p8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919761" y="135683"/>
            <a:ext cx="1117460" cy="3936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lleen titel">
  <p:cSld name="Alleen titel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82"/>
          <p:cNvSpPr txBox="1">
            <a:spLocks noGrp="1"/>
          </p:cNvSpPr>
          <p:nvPr>
            <p:ph type="title"/>
          </p:nvPr>
        </p:nvSpPr>
        <p:spPr>
          <a:xfrm>
            <a:off x="143340" y="116633"/>
            <a:ext cx="11905323" cy="1080000"/>
          </a:xfrm>
          <a:prstGeom prst="rect">
            <a:avLst/>
          </a:prstGeom>
          <a:solidFill>
            <a:srgbClr val="0089CF">
              <a:alpha val="89803"/>
            </a:srgbClr>
          </a:solidFill>
          <a:ln>
            <a:noFill/>
          </a:ln>
          <a:effectLst>
            <a:outerShdw blurRad="50800" dist="38100" dir="5400000" algn="ctr" rotWithShape="0">
              <a:srgbClr val="7F7F7F">
                <a:alpha val="40000"/>
              </a:srgbClr>
            </a:outerShdw>
          </a:effectLst>
        </p:spPr>
        <p:txBody>
          <a:bodyPr spcFirstLastPara="1" wrap="square" lIns="288000" tIns="144000" rIns="72000" bIns="720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82"/>
          <p:cNvSpPr txBox="1">
            <a:spLocks noGrp="1"/>
          </p:cNvSpPr>
          <p:nvPr>
            <p:ph type="dt" idx="10"/>
          </p:nvPr>
        </p:nvSpPr>
        <p:spPr>
          <a:xfrm>
            <a:off x="8610602" y="6356355"/>
            <a:ext cx="2120900" cy="358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82"/>
          <p:cNvSpPr txBox="1">
            <a:spLocks noGrp="1"/>
          </p:cNvSpPr>
          <p:nvPr>
            <p:ph type="ftr" idx="11"/>
          </p:nvPr>
        </p:nvSpPr>
        <p:spPr>
          <a:xfrm>
            <a:off x="838200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82"/>
          <p:cNvSpPr txBox="1">
            <a:spLocks noGrp="1"/>
          </p:cNvSpPr>
          <p:nvPr>
            <p:ph type="sldNum" idx="12"/>
          </p:nvPr>
        </p:nvSpPr>
        <p:spPr>
          <a:xfrm>
            <a:off x="211664" y="6356352"/>
            <a:ext cx="626536" cy="358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4" name="Google Shape;34;p82"/>
          <p:cNvSpPr/>
          <p:nvPr/>
        </p:nvSpPr>
        <p:spPr>
          <a:xfrm rot="10800000" flipH="1">
            <a:off x="823387" y="1197773"/>
            <a:ext cx="256116" cy="107951"/>
          </a:xfrm>
          <a:prstGeom prst="triangle">
            <a:avLst>
              <a:gd name="adj" fmla="val 50000"/>
            </a:avLst>
          </a:prstGeom>
          <a:solidFill>
            <a:srgbClr val="0089CF">
              <a:alpha val="89803"/>
            </a:srgbClr>
          </a:solidFill>
          <a:ln>
            <a:noFill/>
          </a:ln>
          <a:effectLst>
            <a:outerShdw blurRad="50800" dist="38100" dir="5400000" algn="ctr" rotWithShape="0">
              <a:srgbClr val="A6A6A6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ormal slide">
  <p:cSld name="Normal slide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3"/>
          <p:cNvSpPr txBox="1">
            <a:spLocks noGrp="1"/>
          </p:cNvSpPr>
          <p:nvPr>
            <p:ph type="body" idx="1"/>
          </p:nvPr>
        </p:nvSpPr>
        <p:spPr>
          <a:xfrm>
            <a:off x="143340" y="1400175"/>
            <a:ext cx="11905323" cy="4776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50"/>
              <a:buNone/>
              <a:defRPr/>
            </a:lvl1pPr>
            <a:lvl2pPr marL="914400" lvl="1" indent="-32766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60"/>
              <a:buChar char="▪"/>
              <a:defRPr/>
            </a:lvl2pPr>
            <a:lvl3pPr marL="1371600" lvl="2" indent="-30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&gt;"/>
              <a:defRPr/>
            </a:lvl3pPr>
            <a:lvl4pPr marL="1828800" lvl="3" indent="-30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&gt;"/>
              <a:defRPr/>
            </a:lvl4pPr>
            <a:lvl5pPr marL="2286000" lvl="4" indent="-30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1200"/>
              <a:buChar char="&gt;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83"/>
          <p:cNvSpPr txBox="1">
            <a:spLocks noGrp="1"/>
          </p:cNvSpPr>
          <p:nvPr>
            <p:ph type="dt" idx="10"/>
          </p:nvPr>
        </p:nvSpPr>
        <p:spPr>
          <a:xfrm>
            <a:off x="8610602" y="6356355"/>
            <a:ext cx="2120900" cy="358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83"/>
          <p:cNvSpPr txBox="1">
            <a:spLocks noGrp="1"/>
          </p:cNvSpPr>
          <p:nvPr>
            <p:ph type="ftr" idx="11"/>
          </p:nvPr>
        </p:nvSpPr>
        <p:spPr>
          <a:xfrm>
            <a:off x="838200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83"/>
          <p:cNvSpPr txBox="1">
            <a:spLocks noGrp="1"/>
          </p:cNvSpPr>
          <p:nvPr>
            <p:ph type="sldNum" idx="12"/>
          </p:nvPr>
        </p:nvSpPr>
        <p:spPr>
          <a:xfrm>
            <a:off x="211664" y="6356352"/>
            <a:ext cx="626536" cy="358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0" name="Google Shape;40;p83"/>
          <p:cNvSpPr txBox="1">
            <a:spLocks noGrp="1"/>
          </p:cNvSpPr>
          <p:nvPr>
            <p:ph type="title"/>
          </p:nvPr>
        </p:nvSpPr>
        <p:spPr>
          <a:xfrm>
            <a:off x="143340" y="116634"/>
            <a:ext cx="11905323" cy="1080000"/>
          </a:xfrm>
          <a:prstGeom prst="rect">
            <a:avLst/>
          </a:prstGeom>
          <a:solidFill>
            <a:srgbClr val="0089CF">
              <a:alpha val="89803"/>
            </a:srgbClr>
          </a:solidFill>
          <a:ln>
            <a:noFill/>
          </a:ln>
          <a:effectLst>
            <a:outerShdw blurRad="50800" dist="38100" dir="5400000" algn="ctr" rotWithShape="0">
              <a:srgbClr val="7F7F7F">
                <a:alpha val="40000"/>
              </a:srgbClr>
            </a:outerShdw>
          </a:effectLst>
        </p:spPr>
        <p:txBody>
          <a:bodyPr spcFirstLastPara="1" wrap="square" lIns="288000" tIns="144000" rIns="72000" bIns="720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83"/>
          <p:cNvSpPr/>
          <p:nvPr/>
        </p:nvSpPr>
        <p:spPr>
          <a:xfrm rot="10800000" flipH="1">
            <a:off x="823387" y="1197773"/>
            <a:ext cx="256116" cy="107951"/>
          </a:xfrm>
          <a:prstGeom prst="triangle">
            <a:avLst>
              <a:gd name="adj" fmla="val 50000"/>
            </a:avLst>
          </a:prstGeom>
          <a:solidFill>
            <a:srgbClr val="0089CF">
              <a:alpha val="89803"/>
            </a:srgbClr>
          </a:solidFill>
          <a:ln>
            <a:noFill/>
          </a:ln>
          <a:effectLst>
            <a:outerShdw blurRad="50800" dist="38100" dir="5400000" algn="ctr" rotWithShape="0">
              <a:srgbClr val="A6A6A6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87"/>
          <p:cNvSpPr txBox="1">
            <a:spLocks noGrp="1"/>
          </p:cNvSpPr>
          <p:nvPr>
            <p:ph type="dt" idx="10"/>
          </p:nvPr>
        </p:nvSpPr>
        <p:spPr>
          <a:xfrm>
            <a:off x="8610602" y="6356355"/>
            <a:ext cx="2120900" cy="358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87"/>
          <p:cNvSpPr txBox="1">
            <a:spLocks noGrp="1"/>
          </p:cNvSpPr>
          <p:nvPr>
            <p:ph type="ftr" idx="11"/>
          </p:nvPr>
        </p:nvSpPr>
        <p:spPr>
          <a:xfrm>
            <a:off x="838200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87"/>
          <p:cNvSpPr txBox="1">
            <a:spLocks noGrp="1"/>
          </p:cNvSpPr>
          <p:nvPr>
            <p:ph type="sldNum" idx="12"/>
          </p:nvPr>
        </p:nvSpPr>
        <p:spPr>
          <a:xfrm>
            <a:off x="211664" y="6356352"/>
            <a:ext cx="626536" cy="358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3" name="Google Shape;73;p87"/>
          <p:cNvSpPr/>
          <p:nvPr/>
        </p:nvSpPr>
        <p:spPr>
          <a:xfrm>
            <a:off x="0" y="0"/>
            <a:ext cx="2340864" cy="180136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Custom Layout">
  <p:cSld name="5_Custom Layou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8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901D"/>
          </a:solidFill>
          <a:ln w="12700" cap="flat" cmpd="sng">
            <a:solidFill>
              <a:srgbClr val="006397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2550" tIns="36275" rIns="72550" bIns="36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6" name="Google Shape;76;p88" descr="TU_P5#white.eps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6096" y="6054027"/>
            <a:ext cx="1448473" cy="892396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88"/>
          <p:cNvSpPr txBox="1"/>
          <p:nvPr/>
        </p:nvSpPr>
        <p:spPr>
          <a:xfrm>
            <a:off x="10938868" y="6424546"/>
            <a:ext cx="1101949" cy="242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2550" tIns="36275" rIns="72550" bIns="36275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100">
                <a:solidFill>
                  <a:srgbClr val="00A6D6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100">
              <a:solidFill>
                <a:srgbClr val="00A6D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8" name="Google Shape;78;p88" descr="O:\_masterpowerpoint\Open Science\LogoMzwart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35755" y="6353283"/>
            <a:ext cx="1862151" cy="3129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laatje zonder achtergrond">
  <p:cSld name="Plaatje zonder achtergrond">
    <p:bg>
      <p:bgPr>
        <a:solidFill>
          <a:srgbClr val="6EBBD5"/>
        </a:solidFill>
        <a:effectLst/>
      </p:bgPr>
    </p:bg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89"/>
          <p:cNvSpPr txBox="1">
            <a:spLocks noGrp="1"/>
          </p:cNvSpPr>
          <p:nvPr>
            <p:ph type="title"/>
          </p:nvPr>
        </p:nvSpPr>
        <p:spPr>
          <a:xfrm>
            <a:off x="143340" y="116634"/>
            <a:ext cx="11905323" cy="1080000"/>
          </a:xfrm>
          <a:prstGeom prst="rect">
            <a:avLst/>
          </a:prstGeom>
          <a:solidFill>
            <a:srgbClr val="0089CF">
              <a:alpha val="89803"/>
            </a:srgbClr>
          </a:solidFill>
          <a:ln>
            <a:noFill/>
          </a:ln>
          <a:effectLst>
            <a:outerShdw blurRad="50800" dist="38100" dir="5400000" algn="ctr" rotWithShape="0">
              <a:srgbClr val="7F7F7F">
                <a:alpha val="40000"/>
              </a:srgbClr>
            </a:outerShdw>
          </a:effectLst>
        </p:spPr>
        <p:txBody>
          <a:bodyPr spcFirstLastPara="1" wrap="square" lIns="288000" tIns="144000" rIns="72000" bIns="720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89"/>
          <p:cNvSpPr txBox="1">
            <a:spLocks noGrp="1"/>
          </p:cNvSpPr>
          <p:nvPr>
            <p:ph type="ftr" idx="11"/>
          </p:nvPr>
        </p:nvSpPr>
        <p:spPr>
          <a:xfrm>
            <a:off x="838200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89"/>
          <p:cNvSpPr txBox="1">
            <a:spLocks noGrp="1"/>
          </p:cNvSpPr>
          <p:nvPr>
            <p:ph type="sldNum" idx="12"/>
          </p:nvPr>
        </p:nvSpPr>
        <p:spPr>
          <a:xfrm>
            <a:off x="211664" y="6356352"/>
            <a:ext cx="626536" cy="358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83" name="Google Shape;83;p89" descr="TU_P5#white.eps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6096" y="6054027"/>
            <a:ext cx="1448473" cy="8923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eldia" type="title">
  <p:cSld name="TITLE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90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solidFill>
            <a:srgbClr val="0089CF">
              <a:alpha val="89803"/>
            </a:srgbClr>
          </a:solidFill>
          <a:ln>
            <a:noFill/>
          </a:ln>
          <a:effectLst>
            <a:outerShdw blurRad="50800" dist="38100" dir="5400000" algn="ctr" rotWithShape="0">
              <a:srgbClr val="7F7F7F">
                <a:alpha val="40000"/>
              </a:srgbClr>
            </a:outerShdw>
          </a:effectLst>
        </p:spPr>
        <p:txBody>
          <a:bodyPr spcFirstLastPara="1" wrap="square" lIns="288000" tIns="144000" rIns="72000" bIns="720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90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8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128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87" name="Google Shape;87;p90"/>
          <p:cNvSpPr txBox="1">
            <a:spLocks noGrp="1"/>
          </p:cNvSpPr>
          <p:nvPr>
            <p:ph type="dt" idx="10"/>
          </p:nvPr>
        </p:nvSpPr>
        <p:spPr>
          <a:xfrm>
            <a:off x="8610602" y="6356355"/>
            <a:ext cx="2120900" cy="358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90"/>
          <p:cNvSpPr txBox="1">
            <a:spLocks noGrp="1"/>
          </p:cNvSpPr>
          <p:nvPr>
            <p:ph type="ftr" idx="11"/>
          </p:nvPr>
        </p:nvSpPr>
        <p:spPr>
          <a:xfrm>
            <a:off x="838200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90"/>
          <p:cNvSpPr txBox="1">
            <a:spLocks noGrp="1"/>
          </p:cNvSpPr>
          <p:nvPr>
            <p:ph type="sldNum" idx="12"/>
          </p:nvPr>
        </p:nvSpPr>
        <p:spPr>
          <a:xfrm>
            <a:off x="211664" y="6356352"/>
            <a:ext cx="626536" cy="358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lank_diagrams_with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1022094" y="254001"/>
            <a:ext cx="10147812" cy="85901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 algn="ctr">
              <a:buNone/>
              <a:defRPr sz="4050" b="1" i="0" spc="-113" baseline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333367" indent="0">
              <a:buNone/>
              <a:defRPr sz="1800" b="0" i="0">
                <a:latin typeface="Open Sans" charset="0"/>
                <a:ea typeface="Open Sans" charset="0"/>
                <a:cs typeface="Open Sans" charset="0"/>
              </a:defRPr>
            </a:lvl2pPr>
            <a:lvl3pPr marL="666734" indent="0">
              <a:buNone/>
              <a:defRPr sz="1800" b="0" i="0">
                <a:latin typeface="Open Sans" charset="0"/>
                <a:ea typeface="Open Sans" charset="0"/>
                <a:cs typeface="Open Sans" charset="0"/>
              </a:defRPr>
            </a:lvl3pPr>
            <a:lvl4pPr marL="1000100" indent="0">
              <a:buNone/>
              <a:defRPr sz="1800" b="0" i="0">
                <a:latin typeface="Open Sans" charset="0"/>
                <a:ea typeface="Open Sans" charset="0"/>
                <a:cs typeface="Open Sans" charset="0"/>
              </a:defRPr>
            </a:lvl4pPr>
            <a:lvl5pPr marL="1333467" indent="0">
              <a:buNone/>
              <a:defRPr sz="18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My Diagram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0803039" y="5469039"/>
            <a:ext cx="1111169" cy="166675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77793" y="-291928"/>
            <a:ext cx="1111169" cy="1666754"/>
          </a:xfrm>
          <a:prstGeom prst="rect">
            <a:avLst/>
          </a:prstGeom>
        </p:spPr>
      </p:pic>
      <p:sp>
        <p:nvSpPr>
          <p:cNvPr id="13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5435187" y="6413622"/>
            <a:ext cx="6217891" cy="282178"/>
          </a:xfrm>
        </p:spPr>
        <p:txBody>
          <a:bodyPr>
            <a:normAutofit/>
          </a:bodyPr>
          <a:lstStyle>
            <a:lvl1pPr algn="r">
              <a:defRPr sz="1050" b="0" i="0" spc="0">
                <a:solidFill>
                  <a:schemeClr val="bg2">
                    <a:lumMod val="50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r>
              <a:rPr lang="en-US"/>
              <a:t>OpenAIRE-Nexus Kick-off | Jan 19-20, 2021</a:t>
            </a:r>
            <a:endParaRPr lang="en-US" dirty="0"/>
          </a:p>
        </p:txBody>
      </p:sp>
      <p:sp>
        <p:nvSpPr>
          <p:cNvPr id="14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1678477" y="6413621"/>
            <a:ext cx="381000" cy="2821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923BFF8-0D63-FD42-A833-3FCF7F38E5C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4222" y="6342503"/>
            <a:ext cx="445500" cy="297000"/>
          </a:xfrm>
          <a:prstGeom prst="rect">
            <a:avLst/>
          </a:prstGeom>
        </p:spPr>
      </p:pic>
      <p:pic>
        <p:nvPicPr>
          <p:cNvPr id="19" name="Picture 18" descr="Logo&#10;&#10;Description automatically generated with medium confidence">
            <a:extLst>
              <a:ext uri="{FF2B5EF4-FFF2-40B4-BE49-F238E27FC236}">
                <a16:creationId xmlns:a16="http://schemas.microsoft.com/office/drawing/2014/main" id="{645988F4-5994-1446-A5C7-C1E705E8486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02" y="6232151"/>
            <a:ext cx="1929707" cy="4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884945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2000251" y="594123"/>
            <a:ext cx="9596615" cy="637981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>
            <a:lvl1pPr marL="0" indent="0" algn="r">
              <a:lnSpc>
                <a:spcPts val="4980"/>
              </a:lnSpc>
              <a:spcBef>
                <a:spcPts val="0"/>
              </a:spcBef>
              <a:buNone/>
              <a:defRPr sz="4500" b="1" i="0" spc="0" baseline="0">
                <a:gradFill flip="none" rotWithShape="1">
                  <a:gsLst>
                    <a:gs pos="0">
                      <a:srgbClr val="A800FF"/>
                    </a:gs>
                    <a:gs pos="100000">
                      <a:srgbClr val="3700FF"/>
                    </a:gs>
                  </a:gsLst>
                  <a:lin ang="0" scaled="1"/>
                  <a:tileRect/>
                </a:gradFill>
                <a:latin typeface="Helvetica" charset="0"/>
                <a:ea typeface="Helvetica" charset="0"/>
                <a:cs typeface="Helvetica" charset="0"/>
              </a:defRPr>
            </a:lvl1pPr>
            <a:lvl2pPr marL="333367" indent="0">
              <a:buNone/>
              <a:defRPr/>
            </a:lvl2pPr>
            <a:lvl5pPr marL="1333467" indent="0" algn="ctr">
              <a:buFontTx/>
              <a:buNone/>
              <a:defRPr sz="3900" b="1" i="0" spc="-38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CONTENTS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9" hasCustomPrompt="1"/>
          </p:nvPr>
        </p:nvSpPr>
        <p:spPr>
          <a:xfrm>
            <a:off x="2000251" y="1524327"/>
            <a:ext cx="9596615" cy="403827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marR="0" indent="0" algn="r" defTabSz="410755" rtl="0" eaLnBrk="1" fontAlgn="auto" latinLnBrk="0" hangingPunct="1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3000" b="0" i="0" spc="0" baseline="0">
                <a:solidFill>
                  <a:srgbClr val="4687E6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333367" indent="0" algn="r">
              <a:spcBef>
                <a:spcPts val="225"/>
              </a:spcBef>
              <a:buNone/>
              <a:defRPr sz="3600" b="1" spc="-113">
                <a:latin typeface="Open Sans" charset="0"/>
                <a:ea typeface="Open Sans" charset="0"/>
                <a:cs typeface="Open Sans" charset="0"/>
              </a:defRPr>
            </a:lvl2pPr>
            <a:lvl3pPr marL="666734" indent="0" algn="r">
              <a:spcBef>
                <a:spcPts val="225"/>
              </a:spcBef>
              <a:buNone/>
              <a:defRPr sz="3600" b="1" spc="-113">
                <a:latin typeface="Open Sans" charset="0"/>
                <a:ea typeface="Open Sans" charset="0"/>
                <a:cs typeface="Open Sans" charset="0"/>
              </a:defRPr>
            </a:lvl3pPr>
            <a:lvl4pPr marL="1000100" indent="0" algn="r">
              <a:spcBef>
                <a:spcPts val="225"/>
              </a:spcBef>
              <a:buNone/>
              <a:defRPr sz="3600" b="1" spc="-113">
                <a:latin typeface="Open Sans" charset="0"/>
                <a:ea typeface="Open Sans" charset="0"/>
                <a:cs typeface="Open Sans" charset="0"/>
              </a:defRPr>
            </a:lvl4pPr>
            <a:lvl5pPr marL="1333467" indent="0" algn="r">
              <a:spcBef>
                <a:spcPts val="225"/>
              </a:spcBef>
              <a:buNone/>
              <a:defRPr sz="3600" b="1" spc="-113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-</a:t>
            </a:r>
          </a:p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 -</a:t>
            </a:r>
          </a:p>
          <a:p>
            <a:pPr lvl="0"/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- </a:t>
            </a:r>
          </a:p>
          <a:p>
            <a:pPr lvl="0"/>
            <a:r>
              <a:rPr lang="en-US" dirty="0" err="1"/>
              <a:t>Neque</a:t>
            </a:r>
            <a:r>
              <a:rPr lang="en-US" dirty="0"/>
              <a:t> </a:t>
            </a:r>
            <a:r>
              <a:rPr lang="en-US" dirty="0" err="1"/>
              <a:t>porro</a:t>
            </a:r>
            <a:r>
              <a:rPr lang="en-US" dirty="0"/>
              <a:t> </a:t>
            </a:r>
            <a:r>
              <a:rPr lang="en-US" dirty="0" err="1"/>
              <a:t>quisquam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, qui </a:t>
            </a:r>
            <a:r>
              <a:rPr lang="en-US" dirty="0" err="1"/>
              <a:t>dolorem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-</a:t>
            </a:r>
          </a:p>
          <a:p>
            <a:pPr lvl="0"/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minima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nostrum -</a:t>
            </a:r>
          </a:p>
          <a:p>
            <a:pPr marL="0" marR="0" lvl="0" indent="0" algn="r" defTabSz="410755" rtl="0" eaLnBrk="1" fontAlgn="auto" latinLnBrk="0" hangingPunct="1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/>
            </a:pP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 -</a:t>
            </a:r>
            <a:endParaRPr lang="el-GR" dirty="0"/>
          </a:p>
          <a:p>
            <a:pPr marL="0" marR="0" lvl="0" indent="0" algn="r" defTabSz="410755" rtl="0" eaLnBrk="1" fontAlgn="auto" latinLnBrk="0" hangingPunct="1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/>
            </a:pPr>
            <a:r>
              <a:rPr lang="en-US" dirty="0" err="1"/>
              <a:t>Quisquam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, qui </a:t>
            </a:r>
            <a:r>
              <a:rPr lang="en-US" dirty="0" err="1"/>
              <a:t>dolorem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-</a:t>
            </a:r>
          </a:p>
          <a:p>
            <a:pPr marL="0" marR="0" lvl="0" indent="0" algn="r" defTabSz="410755" rtl="0" eaLnBrk="1" fontAlgn="auto" latinLnBrk="0" hangingPunct="1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/>
            </a:pPr>
            <a:r>
              <a:rPr lang="en-US" dirty="0" err="1"/>
              <a:t>Neque</a:t>
            </a:r>
            <a:r>
              <a:rPr lang="en-US" dirty="0"/>
              <a:t>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porro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sit -</a:t>
            </a:r>
          </a:p>
        </p:txBody>
      </p:sp>
      <p:sp>
        <p:nvSpPr>
          <p:cNvPr id="11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5435187" y="6312024"/>
            <a:ext cx="6217891" cy="282178"/>
          </a:xfrm>
        </p:spPr>
        <p:txBody>
          <a:bodyPr>
            <a:normAutofit/>
          </a:bodyPr>
          <a:lstStyle>
            <a:lvl1pPr algn="r">
              <a:defRPr sz="1050" b="0" i="0" spc="0">
                <a:solidFill>
                  <a:schemeClr val="bg2">
                    <a:lumMod val="50000"/>
                  </a:schemeClr>
                </a:solidFill>
                <a:latin typeface="+mn-lt"/>
                <a:ea typeface="Open Sans Light" charset="0"/>
                <a:cs typeface="Open Sans Light" charset="0"/>
              </a:defRPr>
            </a:lvl1pPr>
          </a:lstStyle>
          <a:p>
            <a:r>
              <a:rPr lang="en-US"/>
              <a:t>OpenAIRE-Nexus | Public Launch Event | 10th March 2021</a:t>
            </a:r>
          </a:p>
        </p:txBody>
      </p:sp>
      <p:sp>
        <p:nvSpPr>
          <p:cNvPr id="10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1678477" y="6312023"/>
            <a:ext cx="381000" cy="2821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  <a:latin typeface="+mn-lt"/>
                <a:ea typeface="Calibri" charset="0"/>
                <a:cs typeface="Calibri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7364923-8168-9F49-AD73-E8D70A89138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4222" y="6342503"/>
            <a:ext cx="445500" cy="297000"/>
          </a:xfrm>
          <a:prstGeom prst="rect">
            <a:avLst/>
          </a:prstGeom>
        </p:spPr>
      </p:pic>
      <p:pic>
        <p:nvPicPr>
          <p:cNvPr id="13" name="Picture 12" descr="Logo&#10;&#10;Description automatically generated with medium confidence">
            <a:extLst>
              <a:ext uri="{FF2B5EF4-FFF2-40B4-BE49-F238E27FC236}">
                <a16:creationId xmlns:a16="http://schemas.microsoft.com/office/drawing/2014/main" id="{51DE8E0F-58AE-7144-B874-4C28329473A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02" y="6232151"/>
            <a:ext cx="1929707" cy="486000"/>
          </a:xfrm>
          <a:prstGeom prst="rect">
            <a:avLst/>
          </a:prstGeom>
        </p:spPr>
      </p:pic>
      <p:pic>
        <p:nvPicPr>
          <p:cNvPr id="4" name="Picture 3" descr="A picture containing purple, dark&#10;&#10;Description automatically generated">
            <a:extLst>
              <a:ext uri="{FF2B5EF4-FFF2-40B4-BE49-F238E27FC236}">
                <a16:creationId xmlns:a16="http://schemas.microsoft.com/office/drawing/2014/main" id="{CF26BE1A-96E5-F34D-93C2-A5D6D9C4974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03"/>
            <a:ext cx="363855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31205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2" pos="512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80" descr="VU_NL_400px-15.pn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11013679" y="6296028"/>
            <a:ext cx="1034984" cy="478005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80"/>
          <p:cNvSpPr txBox="1">
            <a:spLocks noGrp="1"/>
          </p:cNvSpPr>
          <p:nvPr>
            <p:ph type="title"/>
          </p:nvPr>
        </p:nvSpPr>
        <p:spPr>
          <a:xfrm>
            <a:off x="143340" y="116634"/>
            <a:ext cx="11905323" cy="1080000"/>
          </a:xfrm>
          <a:prstGeom prst="rect">
            <a:avLst/>
          </a:prstGeom>
          <a:solidFill>
            <a:srgbClr val="0089CF">
              <a:alpha val="89803"/>
            </a:srgbClr>
          </a:solidFill>
          <a:ln>
            <a:noFill/>
          </a:ln>
          <a:effectLst>
            <a:outerShdw blurRad="50800" dist="38100" dir="5400000" algn="ctr" rotWithShape="0">
              <a:srgbClr val="7F7F7F">
                <a:alpha val="40000"/>
              </a:srgbClr>
            </a:outerShdw>
          </a:effectLst>
        </p:spPr>
        <p:txBody>
          <a:bodyPr spcFirstLastPara="1" wrap="square" lIns="288000" tIns="144000" rIns="72000" bIns="720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" name="Google Shape;12;p80"/>
          <p:cNvSpPr txBox="1">
            <a:spLocks noGrp="1"/>
          </p:cNvSpPr>
          <p:nvPr>
            <p:ph type="body" idx="1"/>
          </p:nvPr>
        </p:nvSpPr>
        <p:spPr>
          <a:xfrm>
            <a:off x="143339" y="1424785"/>
            <a:ext cx="11843348" cy="4752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50"/>
              <a:buFont typeface="Arial"/>
              <a:buNone/>
              <a:defRPr sz="19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2766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560"/>
              <a:buFont typeface="Noto Sans Symbols"/>
              <a:buChar char="▪"/>
              <a:defRPr sz="19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200"/>
              <a:buFont typeface="Calibri"/>
              <a:buChar char="&gt;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200"/>
              <a:buFont typeface="Calibri"/>
              <a:buChar char="&gt;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048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C00000"/>
              </a:buClr>
              <a:buSzPts val="1200"/>
              <a:buFont typeface="Calibri"/>
              <a:buChar char="&gt;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80"/>
          <p:cNvSpPr txBox="1">
            <a:spLocks noGrp="1"/>
          </p:cNvSpPr>
          <p:nvPr>
            <p:ph type="dt" idx="10"/>
          </p:nvPr>
        </p:nvSpPr>
        <p:spPr>
          <a:xfrm>
            <a:off x="8610602" y="6356355"/>
            <a:ext cx="2120900" cy="358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80"/>
          <p:cNvSpPr txBox="1">
            <a:spLocks noGrp="1"/>
          </p:cNvSpPr>
          <p:nvPr>
            <p:ph type="ftr" idx="11"/>
          </p:nvPr>
        </p:nvSpPr>
        <p:spPr>
          <a:xfrm>
            <a:off x="838200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Google Shape;15;p80"/>
          <p:cNvSpPr txBox="1">
            <a:spLocks noGrp="1"/>
          </p:cNvSpPr>
          <p:nvPr>
            <p:ph type="sldNum" idx="12"/>
          </p:nvPr>
        </p:nvSpPr>
        <p:spPr>
          <a:xfrm>
            <a:off x="211664" y="6356352"/>
            <a:ext cx="626536" cy="358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6" name="Google Shape;16;p80"/>
          <p:cNvSpPr/>
          <p:nvPr/>
        </p:nvSpPr>
        <p:spPr>
          <a:xfrm rot="10800000" flipH="1">
            <a:off x="823387" y="1197773"/>
            <a:ext cx="256116" cy="107951"/>
          </a:xfrm>
          <a:prstGeom prst="triangle">
            <a:avLst>
              <a:gd name="adj" fmla="val 50000"/>
            </a:avLst>
          </a:prstGeom>
          <a:solidFill>
            <a:srgbClr val="0089CF">
              <a:alpha val="89803"/>
            </a:srgbClr>
          </a:solidFill>
          <a:ln>
            <a:noFill/>
          </a:ln>
          <a:effectLst>
            <a:outerShdw blurRad="50800" dist="38100" dir="5400000" algn="ctr" rotWithShape="0">
              <a:srgbClr val="A6A6A6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" name="Google Shape;17;p80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10086157" y="6388385"/>
            <a:ext cx="927522" cy="326741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sv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tiff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sv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svg"/><Relationship Id="rId11" Type="http://schemas.openxmlformats.org/officeDocument/2006/relationships/image" Target="../media/image71.png"/><Relationship Id="rId5" Type="http://schemas.openxmlformats.org/officeDocument/2006/relationships/image" Target="../media/image65.png"/><Relationship Id="rId10" Type="http://schemas.openxmlformats.org/officeDocument/2006/relationships/image" Target="../media/image70.svg"/><Relationship Id="rId4" Type="http://schemas.openxmlformats.org/officeDocument/2006/relationships/image" Target="../media/image64.svg"/><Relationship Id="rId9" Type="http://schemas.openxmlformats.org/officeDocument/2006/relationships/image" Target="../media/image6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71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5" Type="http://schemas.openxmlformats.org/officeDocument/2006/relationships/image" Target="../media/image23.png"/><Relationship Id="rId4" Type="http://schemas.openxmlformats.org/officeDocument/2006/relationships/image" Target="../media/image19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jpe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11" Type="http://schemas.openxmlformats.org/officeDocument/2006/relationships/image" Target="../media/image24.png"/><Relationship Id="rId5" Type="http://schemas.openxmlformats.org/officeDocument/2006/relationships/image" Target="../media/image18.jp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10" Type="http://schemas.openxmlformats.org/officeDocument/2006/relationships/image" Target="../media/image35.svg"/><Relationship Id="rId4" Type="http://schemas.openxmlformats.org/officeDocument/2006/relationships/image" Target="../media/image29.svg"/><Relationship Id="rId9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10" Type="http://schemas.openxmlformats.org/officeDocument/2006/relationships/image" Target="../media/image35.svg"/><Relationship Id="rId4" Type="http://schemas.openxmlformats.org/officeDocument/2006/relationships/image" Target="../media/image29.svg"/><Relationship Id="rId9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sv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svg"/><Relationship Id="rId4" Type="http://schemas.openxmlformats.org/officeDocument/2006/relationships/image" Target="../media/image29.svg"/><Relationship Id="rId9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10" Type="http://schemas.openxmlformats.org/officeDocument/2006/relationships/image" Target="../media/image35.svg"/><Relationship Id="rId4" Type="http://schemas.openxmlformats.org/officeDocument/2006/relationships/image" Target="../media/image29.svg"/><Relationship Id="rId9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alliance.aurora-network.global/work-packages/aurora-sdg-research-dashboard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hyperlink" Target="https://sites.google.com/vu.nl/aurora-sdg-research-dashboard/deliverable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1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8441356" y="5240870"/>
            <a:ext cx="1174924" cy="1187259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"/>
          <p:cNvSpPr txBox="1">
            <a:spLocks noGrp="1"/>
          </p:cNvSpPr>
          <p:nvPr>
            <p:ph type="title"/>
          </p:nvPr>
        </p:nvSpPr>
        <p:spPr>
          <a:xfrm>
            <a:off x="571500" y="406401"/>
            <a:ext cx="5987344" cy="1111249"/>
          </a:xfrm>
          <a:prstGeom prst="rect">
            <a:avLst/>
          </a:prstGeom>
          <a:solidFill>
            <a:srgbClr val="007C73">
              <a:alpha val="89803"/>
            </a:srgbClr>
          </a:solidFill>
          <a:ln>
            <a:noFill/>
          </a:ln>
          <a:effectLst>
            <a:outerShdw blurRad="50800" dist="38100" dir="5400000" algn="ctr" rotWithShape="0">
              <a:srgbClr val="7F7F7F">
                <a:alpha val="40000"/>
              </a:srgbClr>
            </a:outerShdw>
          </a:effectLst>
        </p:spPr>
        <p:txBody>
          <a:bodyPr spcFirstLastPara="1" wrap="square" lIns="180000" tIns="72000" rIns="72000" bIns="72000" anchor="b" anchorCtr="0">
            <a:normAutofit/>
          </a:bodyPr>
          <a:lstStyle/>
          <a:p>
            <a:pPr marL="0" marR="0" lvl="0" indent="0" algn="l" rtl="0">
              <a:lnSpc>
                <a:spcPct val="98076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Calibri"/>
              <a:buNone/>
            </a:pPr>
            <a:r>
              <a:rPr lang="en-US"/>
              <a:t>AURORA SDG DASHBOARD </a:t>
            </a:r>
            <a:br>
              <a:rPr lang="en-US"/>
            </a:br>
            <a:r>
              <a:rPr lang="en-US"/>
              <a:t>FOR RESEARCH</a:t>
            </a:r>
            <a:endParaRPr/>
          </a:p>
        </p:txBody>
      </p:sp>
      <p:sp>
        <p:nvSpPr>
          <p:cNvPr id="97" name="Google Shape;97;p1"/>
          <p:cNvSpPr txBox="1">
            <a:spLocks noGrp="1"/>
          </p:cNvSpPr>
          <p:nvPr>
            <p:ph type="body" idx="1"/>
          </p:nvPr>
        </p:nvSpPr>
        <p:spPr>
          <a:xfrm>
            <a:off x="571501" y="1753201"/>
            <a:ext cx="5987345" cy="450614"/>
          </a:xfrm>
          <a:prstGeom prst="rect">
            <a:avLst/>
          </a:prstGeom>
          <a:solidFill>
            <a:srgbClr val="59AC42">
              <a:alpha val="89803"/>
            </a:srgbClr>
          </a:solidFill>
          <a:ln>
            <a:noFill/>
          </a:ln>
        </p:spPr>
        <p:txBody>
          <a:bodyPr spcFirstLastPara="1" wrap="square" lIns="180000" tIns="64800" rIns="72000" bIns="162000" anchor="t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</a:pPr>
            <a:r>
              <a:rPr lang="en-US" sz="1600"/>
              <a:t>DEMONSTRATING THE SOCIETAL INFLUENCE OF OUR RESEARCH</a:t>
            </a:r>
            <a:endParaRPr sz="1600"/>
          </a:p>
        </p:txBody>
      </p:sp>
      <p:sp>
        <p:nvSpPr>
          <p:cNvPr id="98" name="Google Shape;98;p1"/>
          <p:cNvSpPr txBox="1"/>
          <p:nvPr/>
        </p:nvSpPr>
        <p:spPr>
          <a:xfrm>
            <a:off x="586499" y="5743713"/>
            <a:ext cx="5987346" cy="861734"/>
          </a:xfrm>
          <a:prstGeom prst="rect">
            <a:avLst/>
          </a:prstGeom>
          <a:solidFill>
            <a:schemeClr val="accent6">
              <a:alpha val="69803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0" i="1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http://bit.ly/aurora-sdg</a:t>
            </a:r>
            <a:endParaRPr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0" i="1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11</a:t>
            </a:r>
            <a:r>
              <a:rPr lang="en-US" sz="1000" b="0" i="1" u="none" strike="noStrike" cap="none" baseline="300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th</a:t>
            </a:r>
            <a:r>
              <a:rPr lang="en-US" sz="1000" b="0" i="1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of May 2022 | Aurora Bi-annual | Maurice Vanderfeesten | Vrije Universiteit Amsterdam</a:t>
            </a:r>
            <a:endParaRPr dirty="0"/>
          </a:p>
        </p:txBody>
      </p:sp>
      <p:pic>
        <p:nvPicPr>
          <p:cNvPr id="99" name="Google Shape;99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441356" y="4626674"/>
            <a:ext cx="3223002" cy="511175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"/>
          <p:cNvSpPr/>
          <p:nvPr/>
        </p:nvSpPr>
        <p:spPr>
          <a:xfrm>
            <a:off x="586499" y="2303879"/>
            <a:ext cx="5972345" cy="3343747"/>
          </a:xfrm>
          <a:prstGeom prst="rect">
            <a:avLst/>
          </a:prstGeom>
          <a:solidFill>
            <a:srgbClr val="FFFFFF">
              <a:alpha val="8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1"/>
          <p:cNvSpPr/>
          <p:nvPr/>
        </p:nvSpPr>
        <p:spPr>
          <a:xfrm>
            <a:off x="6959064" y="6460446"/>
            <a:ext cx="4705293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0" i="0" u="none" strike="noStrike" cap="none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Photo by: Cpl. Jesus Sepulveda Torres</a:t>
            </a:r>
            <a:br>
              <a:rPr lang="en-US" sz="1000" b="0" i="0" u="none" strike="noStrike" cap="none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000" b="0" i="0" u="none" strike="noStrike" cap="none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https://www.mcbhawaii.marines.mil/Photos/igphoto/2001813560/</a:t>
            </a:r>
            <a:endParaRPr/>
          </a:p>
        </p:txBody>
      </p:sp>
      <p:pic>
        <p:nvPicPr>
          <p:cNvPr id="102" name="Google Shape;102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09175" y="2303879"/>
            <a:ext cx="5911994" cy="3320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83122-F013-4055-B52F-5AEBFE720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Turning SDGs as a Leading Narrative:</a:t>
            </a:r>
            <a:br>
              <a:rPr lang="en-US" dirty="0"/>
            </a:br>
            <a:r>
              <a:rPr lang="en-US" dirty="0"/>
              <a:t>Partnership with Elsevier | THE Impact Ranking | made Elsevier Open about SDG’s</a:t>
            </a:r>
            <a:endParaRPr lang="LID4096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C85201-D58B-4037-AA9A-E5A8BA11C52F}"/>
              </a:ext>
            </a:extLst>
          </p:cNvPr>
          <p:cNvSpPr txBox="1"/>
          <p:nvPr/>
        </p:nvSpPr>
        <p:spPr>
          <a:xfrm>
            <a:off x="7888406" y="4360706"/>
            <a:ext cx="430359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Limitations:</a:t>
            </a:r>
          </a:p>
          <a:p>
            <a:pPr marL="285750" indent="-285750">
              <a:buFontTx/>
              <a:buChar char="-"/>
            </a:pPr>
            <a:r>
              <a:rPr lang="en-US" dirty="0"/>
              <a:t>Not all our publications are in Scopus/Scival</a:t>
            </a:r>
          </a:p>
          <a:p>
            <a:pPr marL="285750" indent="-285750">
              <a:buFontTx/>
              <a:buChar char="-"/>
            </a:pPr>
            <a:r>
              <a:rPr lang="en-US" dirty="0"/>
              <a:t>SDG classification only on English texts</a:t>
            </a:r>
          </a:p>
          <a:p>
            <a:pPr marL="285750" indent="-285750">
              <a:buFontTx/>
              <a:buChar char="-"/>
            </a:pPr>
            <a:r>
              <a:rPr lang="en-US" dirty="0"/>
              <a:t>Closed: Only people with license can access</a:t>
            </a:r>
          </a:p>
          <a:p>
            <a:endParaRPr lang="en-US" dirty="0"/>
          </a:p>
          <a:p>
            <a:r>
              <a:rPr lang="en-US" dirty="0"/>
              <a:t>Overcome:</a:t>
            </a:r>
          </a:p>
          <a:p>
            <a:r>
              <a:rPr lang="en-US" dirty="0"/>
              <a:t>- Use own collections: data sovereignty</a:t>
            </a:r>
          </a:p>
          <a:p>
            <a:r>
              <a:rPr lang="en-US" dirty="0"/>
              <a:t>- Building Multi-lingual AI</a:t>
            </a:r>
          </a:p>
          <a:p>
            <a:r>
              <a:rPr lang="en-US" dirty="0"/>
              <a:t>- New partnership with </a:t>
            </a:r>
            <a:r>
              <a:rPr lang="en-US" dirty="0" err="1"/>
              <a:t>OpenAIRE</a:t>
            </a:r>
            <a:r>
              <a:rPr lang="en-US" dirty="0"/>
              <a:t> to look beyond</a:t>
            </a:r>
          </a:p>
          <a:p>
            <a:r>
              <a:rPr lang="en-US" dirty="0"/>
              <a:t>- Learn together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187E92-26C2-4D98-BE63-BE27E42FD0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37" y="1288587"/>
            <a:ext cx="7510818" cy="41284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FC5418DE-B8B8-409E-9360-EFD1B1E21DC4}"/>
              </a:ext>
            </a:extLst>
          </p:cNvPr>
          <p:cNvSpPr/>
          <p:nvPr/>
        </p:nvSpPr>
        <p:spPr>
          <a:xfrm>
            <a:off x="143337" y="5442528"/>
            <a:ext cx="2806126" cy="1389936"/>
          </a:xfrm>
          <a:prstGeom prst="wedgeRectCallout">
            <a:avLst>
              <a:gd name="adj1" fmla="val -20853"/>
              <a:gd name="adj2" fmla="val -76319"/>
            </a:avLst>
          </a:prstGeom>
          <a:solidFill>
            <a:schemeClr val="tx2"/>
          </a:solidFill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3200" b="1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Data &amp; Resources</a:t>
            </a:r>
            <a:endParaRPr lang="en-GB" sz="3200" b="1" dirty="0">
              <a:gradFill flip="none" rotWithShape="1">
                <a:gsLst>
                  <a:gs pos="0">
                    <a:srgbClr val="E689E0"/>
                  </a:gs>
                  <a:gs pos="30000">
                    <a:srgbClr val="848CDA"/>
                  </a:gs>
                  <a:gs pos="70000">
                    <a:srgbClr val="63DEEF">
                      <a:lumMod val="95000"/>
                    </a:srgbClr>
                  </a:gs>
                  <a:gs pos="100000">
                    <a:srgbClr val="40E3CD"/>
                  </a:gs>
                </a:gsLst>
                <a:lin ang="18600000" scaled="0"/>
                <a:tileRect/>
              </a:gradFill>
              <a:latin typeface="Salome" panose="02000503000000020004" pitchFamily="50" charset="0"/>
            </a:endParaRPr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3615A313-D61D-4D77-A0BA-EA8D28E1CE60}"/>
              </a:ext>
            </a:extLst>
          </p:cNvPr>
          <p:cNvSpPr/>
          <p:nvPr/>
        </p:nvSpPr>
        <p:spPr>
          <a:xfrm>
            <a:off x="4848029" y="5416993"/>
            <a:ext cx="2806126" cy="1441007"/>
          </a:xfrm>
          <a:prstGeom prst="wedgeRectCallout">
            <a:avLst>
              <a:gd name="adj1" fmla="val -20534"/>
              <a:gd name="adj2" fmla="val -75642"/>
            </a:avLst>
          </a:prstGeom>
          <a:solidFill>
            <a:schemeClr val="tx2"/>
          </a:solidFill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3200" b="1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SDG Classification Knowledge</a:t>
            </a:r>
            <a:endParaRPr lang="en-GB" sz="3200" b="1" dirty="0">
              <a:gradFill flip="none" rotWithShape="1">
                <a:gsLst>
                  <a:gs pos="0">
                    <a:srgbClr val="E689E0"/>
                  </a:gs>
                  <a:gs pos="30000">
                    <a:srgbClr val="848CDA"/>
                  </a:gs>
                  <a:gs pos="70000">
                    <a:srgbClr val="63DEEF">
                      <a:lumMod val="95000"/>
                    </a:srgbClr>
                  </a:gs>
                  <a:gs pos="100000">
                    <a:srgbClr val="40E3CD"/>
                  </a:gs>
                </a:gsLst>
                <a:lin ang="18600000" scaled="0"/>
                <a:tileRect/>
              </a:gradFill>
              <a:latin typeface="Salome" panose="02000503000000020004" pitchFamily="50" charset="0"/>
            </a:endParaRPr>
          </a:p>
        </p:txBody>
      </p:sp>
      <p:pic>
        <p:nvPicPr>
          <p:cNvPr id="1026" name="Picture 2" descr="THE Impact Rankings 2021 Released | Times Higher Education (THE)">
            <a:extLst>
              <a:ext uri="{FF2B5EF4-FFF2-40B4-BE49-F238E27FC236}">
                <a16:creationId xmlns:a16="http://schemas.microsoft.com/office/drawing/2014/main" id="{552B8C51-00FA-462D-909A-87188B763B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9" t="23546" r="2894" b="24067"/>
          <a:stretch/>
        </p:blipFill>
        <p:spPr bwMode="auto">
          <a:xfrm>
            <a:off x="8338441" y="1481631"/>
            <a:ext cx="3521464" cy="1309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Webinar Elsevier SciVal Database - MBRU">
            <a:extLst>
              <a:ext uri="{FF2B5EF4-FFF2-40B4-BE49-F238E27FC236}">
                <a16:creationId xmlns:a16="http://schemas.microsoft.com/office/drawing/2014/main" id="{99E48053-8B21-4306-8C2E-C845D059E8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68" b="13738"/>
          <a:stretch/>
        </p:blipFill>
        <p:spPr bwMode="auto">
          <a:xfrm>
            <a:off x="8495731" y="3040517"/>
            <a:ext cx="3002081" cy="1309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68904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3D7A93-EE09-4F48-B480-67DA108C41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Turning SDGs as a Leading Narrative:</a:t>
            </a:r>
            <a:br>
              <a:rPr lang="en-US" dirty="0"/>
            </a:br>
            <a:r>
              <a:rPr lang="en-US" dirty="0"/>
              <a:t>SDG classification as a Service | Multi-lingual | SDG Badges | Research, Courses and more</a:t>
            </a:r>
            <a:endParaRPr lang="LID4096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E38FF524-6FC0-4814-81E7-232DEB06F1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39" y="1415344"/>
            <a:ext cx="7169626" cy="402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22562A6A-2128-4310-8F2B-59EC7BB60DB8}"/>
              </a:ext>
            </a:extLst>
          </p:cNvPr>
          <p:cNvGrpSpPr/>
          <p:nvPr/>
        </p:nvGrpSpPr>
        <p:grpSpPr>
          <a:xfrm>
            <a:off x="7273177" y="1496789"/>
            <a:ext cx="4648173" cy="3425588"/>
            <a:chOff x="7322103" y="1965278"/>
            <a:chExt cx="4648173" cy="342558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9299630-C1BC-4889-8015-38C61AC53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22103" y="1965278"/>
              <a:ext cx="4648173" cy="342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E381DE0E-FE68-463C-A6E0-A188B6674E53}"/>
                </a:ext>
              </a:extLst>
            </p:cNvPr>
            <p:cNvSpPr/>
            <p:nvPr/>
          </p:nvSpPr>
          <p:spPr>
            <a:xfrm>
              <a:off x="11019317" y="3104866"/>
              <a:ext cx="655092" cy="655092"/>
            </a:xfrm>
            <a:prstGeom prst="ellipse">
              <a:avLst/>
            </a:prstGeom>
            <a:solidFill>
              <a:srgbClr val="F7F8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2C2EC626-56F2-4E3F-8357-05558B5ABAD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783171" y="2954021"/>
              <a:ext cx="1124440" cy="949958"/>
            </a:xfrm>
            <a:prstGeom prst="rect">
              <a:avLst/>
            </a:prstGeom>
          </p:spPr>
        </p:pic>
      </p:grp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3CE66EE-64D8-4A77-9944-02E2EFF57D22}"/>
              </a:ext>
            </a:extLst>
          </p:cNvPr>
          <p:cNvSpPr/>
          <p:nvPr/>
        </p:nvSpPr>
        <p:spPr>
          <a:xfrm>
            <a:off x="6360452" y="3678072"/>
            <a:ext cx="1187355" cy="51179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3CFC22-5BDC-4A78-B192-8B71592178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7444" y="4385545"/>
            <a:ext cx="4451241" cy="19506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AF40374-768D-4722-831A-F98F0FE3434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98249" y="5278966"/>
            <a:ext cx="510183" cy="431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2096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3A42278-3136-486C-A4D1-831A9D0358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40" y="1528218"/>
            <a:ext cx="9567042" cy="52236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EADD9AD8-D4C7-40CA-8B30-91DE64860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Turning SDGs as a Leading Narrative:</a:t>
            </a:r>
            <a:br>
              <a:rPr lang="en-US" dirty="0"/>
            </a:br>
            <a:r>
              <a:rPr lang="en-US" dirty="0"/>
              <a:t>Combining publications per Author or Department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6943473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8D888AC-4E04-4E00-B158-CFBD9DC643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2280"/>
            <a:ext cx="12192000" cy="671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845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755196A-FB91-4D0D-8885-39D9F9CDFA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40" y="1339536"/>
            <a:ext cx="9598925" cy="5276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E4E6EDAC-C010-43DE-AB26-F041F9B6F2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Turning SDGs as a Leading Narrative:</a:t>
            </a:r>
            <a:br>
              <a:rPr lang="en-US" dirty="0"/>
            </a:br>
            <a:r>
              <a:rPr lang="en-US" dirty="0"/>
              <a:t>Aurora Universities | using Scival data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1263216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F3FEDF3-B171-4EB5-A1DB-DF935ACE91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433"/>
            <a:ext cx="12192000" cy="6765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9020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16E7913-2EB1-418F-A752-2BDDDEBB79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880"/>
            <a:ext cx="12192000" cy="6772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6306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D2AFA09-C5A7-4A10-86EA-94EE877F36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5438"/>
            <a:ext cx="12192000" cy="6747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4782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991DB20-1B11-4DF4-B2E6-65BC3CC4AC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6"/>
            <a:ext cx="12192000" cy="6845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5007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ADCD572-E9B8-4BA3-B8CA-F916601F9C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675"/>
            <a:ext cx="12192000" cy="67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1226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Afbeelding 39">
            <a:extLst>
              <a:ext uri="{FF2B5EF4-FFF2-40B4-BE49-F238E27FC236}">
                <a16:creationId xmlns:a16="http://schemas.microsoft.com/office/drawing/2014/main" id="{B6935DD7-36E4-4F47-8F0E-BF550FF0C36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6" y="9"/>
            <a:ext cx="12191984" cy="6857991"/>
          </a:xfrm>
          <a:prstGeom prst="rect">
            <a:avLst/>
          </a:prstGeom>
        </p:spPr>
      </p:pic>
      <p:sp>
        <p:nvSpPr>
          <p:cNvPr id="7" name="Titel 6">
            <a:extLst>
              <a:ext uri="{FF2B5EF4-FFF2-40B4-BE49-F238E27FC236}">
                <a16:creationId xmlns:a16="http://schemas.microsoft.com/office/drawing/2014/main" id="{B9B1C928-C0A5-4C2B-8F50-B40026262D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340" y="116634"/>
            <a:ext cx="11905323" cy="1080000"/>
          </a:xfrm>
          <a:solidFill>
            <a:schemeClr val="accent6">
              <a:lumMod val="75000"/>
              <a:alpha val="90000"/>
            </a:schemeClr>
          </a:solidFill>
        </p:spPr>
        <p:txBody>
          <a:bodyPr/>
          <a:lstStyle/>
          <a:p>
            <a:r>
              <a:rPr lang="en-US" dirty="0"/>
              <a:t>Who am I?</a:t>
            </a:r>
          </a:p>
        </p:txBody>
      </p:sp>
      <p:pic>
        <p:nvPicPr>
          <p:cNvPr id="6" name="Picture 5" descr="Maurice Vanderfeesten">
            <a:extLst>
              <a:ext uri="{FF2B5EF4-FFF2-40B4-BE49-F238E27FC236}">
                <a16:creationId xmlns:a16="http://schemas.microsoft.com/office/drawing/2014/main" id="{E16098CA-9205-439C-AEED-FFC034ABE5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37" y="1909814"/>
            <a:ext cx="1982976" cy="29802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ijdelijke aanduiding voor inhoud 8">
            <a:extLst>
              <a:ext uri="{FF2B5EF4-FFF2-40B4-BE49-F238E27FC236}">
                <a16:creationId xmlns:a16="http://schemas.microsoft.com/office/drawing/2014/main" id="{EDEB7028-8280-4741-B782-505C3D9F65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92925" y="1909814"/>
            <a:ext cx="7657899" cy="4694594"/>
          </a:xfrm>
          <a:solidFill>
            <a:schemeClr val="accent6">
              <a:alpha val="50196"/>
            </a:schemeClr>
          </a:solidFill>
        </p:spPr>
        <p:txBody>
          <a:bodyPr>
            <a:normAutofit/>
          </a:bodyPr>
          <a:lstStyle/>
          <a:p>
            <a:pPr lvl="1"/>
            <a:r>
              <a:rPr lang="en-US" sz="2800" dirty="0">
                <a:solidFill>
                  <a:schemeClr val="bg1"/>
                </a:solidFill>
              </a:rPr>
              <a:t>Maurice Vanderfeesten</a:t>
            </a:r>
          </a:p>
          <a:p>
            <a:pPr lvl="2"/>
            <a:r>
              <a:rPr lang="en-US" sz="2350" dirty="0">
                <a:solidFill>
                  <a:schemeClr val="bg1"/>
                </a:solidFill>
              </a:rPr>
              <a:t>Innovation Manager Research Services </a:t>
            </a:r>
          </a:p>
          <a:p>
            <a:pPr lvl="2"/>
            <a:r>
              <a:rPr lang="en-US" sz="2350" dirty="0">
                <a:solidFill>
                  <a:schemeClr val="bg1"/>
                </a:solidFill>
              </a:rPr>
              <a:t>University Library, Vrije Universiteit Amsterdam</a:t>
            </a:r>
          </a:p>
          <a:p>
            <a:pPr lvl="1"/>
            <a:endParaRPr lang="en-US" sz="2800" dirty="0">
              <a:solidFill>
                <a:schemeClr val="bg1"/>
              </a:solidFill>
            </a:endParaRPr>
          </a:p>
          <a:p>
            <a:pPr lvl="1"/>
            <a:r>
              <a:rPr lang="en-US" sz="2800" dirty="0">
                <a:solidFill>
                  <a:schemeClr val="bg1"/>
                </a:solidFill>
              </a:rPr>
              <a:t>Topics:</a:t>
            </a:r>
          </a:p>
          <a:p>
            <a:pPr lvl="2"/>
            <a:r>
              <a:rPr lang="en-US" sz="2350" dirty="0">
                <a:solidFill>
                  <a:schemeClr val="bg1"/>
                </a:solidFill>
              </a:rPr>
              <a:t>Scholarly Communication</a:t>
            </a:r>
          </a:p>
          <a:p>
            <a:pPr lvl="2"/>
            <a:r>
              <a:rPr lang="en-US" sz="2350" dirty="0">
                <a:solidFill>
                  <a:schemeClr val="bg1"/>
                </a:solidFill>
              </a:rPr>
              <a:t>Open Science</a:t>
            </a:r>
          </a:p>
          <a:p>
            <a:pPr lvl="2"/>
            <a:r>
              <a:rPr lang="en-US" sz="2350" dirty="0">
                <a:solidFill>
                  <a:schemeClr val="bg1"/>
                </a:solidFill>
              </a:rPr>
              <a:t>Research Intelligence</a:t>
            </a:r>
          </a:p>
          <a:p>
            <a:pPr lvl="1"/>
            <a:endParaRPr lang="en-US" sz="2800" dirty="0">
              <a:solidFill>
                <a:schemeClr val="bg1"/>
              </a:solidFill>
            </a:endParaRPr>
          </a:p>
        </p:txBody>
      </p:sp>
      <p:grpSp>
        <p:nvGrpSpPr>
          <p:cNvPr id="3" name="Groep 2">
            <a:extLst>
              <a:ext uri="{FF2B5EF4-FFF2-40B4-BE49-F238E27FC236}">
                <a16:creationId xmlns:a16="http://schemas.microsoft.com/office/drawing/2014/main" id="{A23EB7E2-B4D9-4153-B9A9-6890F07A32CC}"/>
              </a:ext>
            </a:extLst>
          </p:cNvPr>
          <p:cNvGrpSpPr/>
          <p:nvPr/>
        </p:nvGrpSpPr>
        <p:grpSpPr>
          <a:xfrm>
            <a:off x="7123902" y="3853642"/>
            <a:ext cx="1993204" cy="1945979"/>
            <a:chOff x="5815055" y="3331597"/>
            <a:chExt cx="1396777" cy="1363683"/>
          </a:xfrm>
        </p:grpSpPr>
        <p:sp>
          <p:nvSpPr>
            <p:cNvPr id="2" name="Ovaal 1">
              <a:extLst>
                <a:ext uri="{FF2B5EF4-FFF2-40B4-BE49-F238E27FC236}">
                  <a16:creationId xmlns:a16="http://schemas.microsoft.com/office/drawing/2014/main" id="{78F2EA94-0648-46D8-A736-F0ABC2D9502B}"/>
                </a:ext>
              </a:extLst>
            </p:cNvPr>
            <p:cNvSpPr/>
            <p:nvPr/>
          </p:nvSpPr>
          <p:spPr>
            <a:xfrm>
              <a:off x="5971430" y="3331597"/>
              <a:ext cx="811033" cy="811033"/>
            </a:xfrm>
            <a:prstGeom prst="ellipse">
              <a:avLst/>
            </a:prstGeom>
            <a:solidFill>
              <a:schemeClr val="accent4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/>
                <a:t>SC</a:t>
              </a:r>
            </a:p>
          </p:txBody>
        </p:sp>
        <p:sp>
          <p:nvSpPr>
            <p:cNvPr id="12" name="Ovaal 11">
              <a:extLst>
                <a:ext uri="{FF2B5EF4-FFF2-40B4-BE49-F238E27FC236}">
                  <a16:creationId xmlns:a16="http://schemas.microsoft.com/office/drawing/2014/main" id="{F0927CA5-2287-4F83-BA62-5BD50AA15451}"/>
                </a:ext>
              </a:extLst>
            </p:cNvPr>
            <p:cNvSpPr/>
            <p:nvPr/>
          </p:nvSpPr>
          <p:spPr>
            <a:xfrm>
              <a:off x="6400799" y="3681520"/>
              <a:ext cx="811033" cy="811033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/>
                <a:t>OS</a:t>
              </a:r>
            </a:p>
          </p:txBody>
        </p:sp>
        <p:sp>
          <p:nvSpPr>
            <p:cNvPr id="13" name="Ovaal 12">
              <a:extLst>
                <a:ext uri="{FF2B5EF4-FFF2-40B4-BE49-F238E27FC236}">
                  <a16:creationId xmlns:a16="http://schemas.microsoft.com/office/drawing/2014/main" id="{2B0C4C87-5DD0-4291-8424-DA1CB071D5B1}"/>
                </a:ext>
              </a:extLst>
            </p:cNvPr>
            <p:cNvSpPr/>
            <p:nvPr/>
          </p:nvSpPr>
          <p:spPr>
            <a:xfrm>
              <a:off x="5815055" y="3884247"/>
              <a:ext cx="811033" cy="811033"/>
            </a:xfrm>
            <a:prstGeom prst="ellips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/>
                <a:t>RI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25778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E9A11C-29D0-4E7C-8E2D-3FE5EF703B53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1E766E">
              <a:alpha val="89803"/>
            </a:srgbClr>
          </a:solidFill>
        </p:spPr>
        <p:txBody>
          <a:bodyPr/>
          <a:lstStyle/>
          <a:p>
            <a:r>
              <a:rPr lang="en-US" dirty="0"/>
              <a:t>Turning SDGs as a Leading Narrative:</a:t>
            </a:r>
            <a:br>
              <a:rPr lang="en-US" dirty="0"/>
            </a:br>
            <a:r>
              <a:rPr lang="en-US" dirty="0"/>
              <a:t>Questions for the audience</a:t>
            </a:r>
            <a:endParaRPr lang="LID4096" dirty="0"/>
          </a:p>
        </p:txBody>
      </p:sp>
      <p:sp>
        <p:nvSpPr>
          <p:cNvPr id="3" name="Speech Bubble: Rectangle 2">
            <a:extLst>
              <a:ext uri="{FF2B5EF4-FFF2-40B4-BE49-F238E27FC236}">
                <a16:creationId xmlns:a16="http://schemas.microsoft.com/office/drawing/2014/main" id="{6970B153-A139-40BB-AAB2-B37B03BE5FDF}"/>
              </a:ext>
            </a:extLst>
          </p:cNvPr>
          <p:cNvSpPr/>
          <p:nvPr/>
        </p:nvSpPr>
        <p:spPr>
          <a:xfrm>
            <a:off x="1023134" y="1835428"/>
            <a:ext cx="5728393" cy="1593572"/>
          </a:xfrm>
          <a:prstGeom prst="wedgeRectCallout">
            <a:avLst>
              <a:gd name="adj1" fmla="val 53380"/>
              <a:gd name="adj2" fmla="val -21102"/>
            </a:avLst>
          </a:prstGeom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WHO HAS </a:t>
            </a:r>
            <a:r>
              <a:rPr lang="en-US" sz="2800" u="sng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SEEN</a:t>
            </a:r>
            <a:r>
              <a:rPr lang="en-US" sz="2800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 </a:t>
            </a:r>
          </a:p>
          <a:p>
            <a:pPr algn="ctr"/>
            <a:r>
              <a:rPr lang="en-US" sz="2800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THE SDG RESEARCH DASHBOARD </a:t>
            </a:r>
          </a:p>
          <a:p>
            <a:pPr algn="ctr"/>
            <a:r>
              <a:rPr lang="en-US" sz="2800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BEFORE?</a:t>
            </a:r>
            <a:endParaRPr lang="it-IT" sz="2800" dirty="0">
              <a:gradFill flip="none" rotWithShape="1">
                <a:gsLst>
                  <a:gs pos="0">
                    <a:srgbClr val="E689E0"/>
                  </a:gs>
                  <a:gs pos="30000">
                    <a:srgbClr val="848CDA"/>
                  </a:gs>
                  <a:gs pos="70000">
                    <a:srgbClr val="63DEEF">
                      <a:lumMod val="95000"/>
                    </a:srgbClr>
                  </a:gs>
                  <a:gs pos="100000">
                    <a:srgbClr val="40E3CD"/>
                  </a:gs>
                </a:gsLst>
                <a:lin ang="18600000" scaled="0"/>
                <a:tileRect/>
              </a:gradFill>
              <a:latin typeface="Salome" panose="02000503000000020004" pitchFamily="50" charset="0"/>
            </a:endParaRPr>
          </a:p>
        </p:txBody>
      </p:sp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A722E715-EE57-4793-99E8-BFC8FE67933C}"/>
              </a:ext>
            </a:extLst>
          </p:cNvPr>
          <p:cNvSpPr/>
          <p:nvPr/>
        </p:nvSpPr>
        <p:spPr>
          <a:xfrm>
            <a:off x="1023135" y="4102640"/>
            <a:ext cx="5728393" cy="1593570"/>
          </a:xfrm>
          <a:prstGeom prst="wedgeRectCallout">
            <a:avLst>
              <a:gd name="adj1" fmla="val 53380"/>
              <a:gd name="adj2" fmla="val -21102"/>
            </a:avLst>
          </a:prstGeom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WHO HAS </a:t>
            </a:r>
            <a:r>
              <a:rPr lang="en-US" sz="2800" u="sng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USED</a:t>
            </a:r>
            <a:r>
              <a:rPr lang="en-US" sz="2800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 </a:t>
            </a:r>
          </a:p>
          <a:p>
            <a:pPr algn="ctr"/>
            <a:r>
              <a:rPr lang="en-US" sz="2800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THE SDG RESEARCH DASHBOARD </a:t>
            </a:r>
          </a:p>
          <a:p>
            <a:pPr algn="ctr"/>
            <a:r>
              <a:rPr lang="en-US" sz="2800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FOR HER/HIS WORK?</a:t>
            </a:r>
            <a:endParaRPr lang="it-IT" sz="2800" dirty="0">
              <a:gradFill flip="none" rotWithShape="1">
                <a:gsLst>
                  <a:gs pos="0">
                    <a:srgbClr val="E689E0"/>
                  </a:gs>
                  <a:gs pos="30000">
                    <a:srgbClr val="848CDA"/>
                  </a:gs>
                  <a:gs pos="70000">
                    <a:srgbClr val="63DEEF">
                      <a:lumMod val="95000"/>
                    </a:srgbClr>
                  </a:gs>
                  <a:gs pos="100000">
                    <a:srgbClr val="40E3CD"/>
                  </a:gs>
                </a:gsLst>
                <a:lin ang="18600000" scaled="0"/>
                <a:tileRect/>
              </a:gradFill>
              <a:latin typeface="Salome" panose="02000503000000020004" pitchFamily="50" charset="0"/>
            </a:endParaRPr>
          </a:p>
        </p:txBody>
      </p:sp>
      <p:pic>
        <p:nvPicPr>
          <p:cNvPr id="6" name="Graphic 5" descr="Raised hand with solid fill">
            <a:extLst>
              <a:ext uri="{FF2B5EF4-FFF2-40B4-BE49-F238E27FC236}">
                <a16:creationId xmlns:a16="http://schemas.microsoft.com/office/drawing/2014/main" id="{2C76658F-731F-4ED5-8226-930477D606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11232" y="1835427"/>
            <a:ext cx="1175359" cy="1175359"/>
          </a:xfrm>
          <a:prstGeom prst="rect">
            <a:avLst/>
          </a:prstGeom>
        </p:spPr>
      </p:pic>
      <p:pic>
        <p:nvPicPr>
          <p:cNvPr id="7" name="Graphic 6" descr="Raised hand with solid fill">
            <a:extLst>
              <a:ext uri="{FF2B5EF4-FFF2-40B4-BE49-F238E27FC236}">
                <a16:creationId xmlns:a16="http://schemas.microsoft.com/office/drawing/2014/main" id="{1ABC90BB-B5B8-44BE-A0FD-AB6A4F5708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11231" y="4102640"/>
            <a:ext cx="1175359" cy="1175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196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86BFF1-DDE6-41ED-BA86-C35F78344528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1E766E">
              <a:alpha val="89803"/>
            </a:srgbClr>
          </a:solidFill>
        </p:spPr>
        <p:txBody>
          <a:bodyPr/>
          <a:lstStyle/>
          <a:p>
            <a:r>
              <a:rPr lang="en-US" dirty="0"/>
              <a:t>HOW CAN WE “</a:t>
            </a:r>
            <a:r>
              <a:rPr lang="en-GB" dirty="0"/>
              <a:t>turn the SDGs into a leading narrative for research in the Aurora Alliance.</a:t>
            </a:r>
            <a:r>
              <a:rPr lang="en-US" dirty="0"/>
              <a:t>” </a:t>
            </a:r>
            <a:br>
              <a:rPr lang="en-US" dirty="0"/>
            </a:br>
            <a:r>
              <a:rPr lang="en-US" dirty="0"/>
              <a:t>using this SDG Research Dashboard?</a:t>
            </a:r>
            <a:endParaRPr lang="LID4096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B9B56F4-7ADD-4CC7-A55F-0A8B0F4332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4957" y="1274563"/>
            <a:ext cx="3788022" cy="53874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Qr code&#10;&#10;Description automatically generated">
            <a:extLst>
              <a:ext uri="{FF2B5EF4-FFF2-40B4-BE49-F238E27FC236}">
                <a16:creationId xmlns:a16="http://schemas.microsoft.com/office/drawing/2014/main" id="{938F8FCC-5E9B-4448-AE9A-C1AFE011D9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5364" y="1609044"/>
            <a:ext cx="3604434" cy="4481513"/>
          </a:xfrm>
          <a:prstGeom prst="rect">
            <a:avLst/>
          </a:prstGeom>
        </p:spPr>
      </p:pic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EB721C04-29E6-4B06-83C1-25A25ECC0DEF}"/>
              </a:ext>
            </a:extLst>
          </p:cNvPr>
          <p:cNvSpPr/>
          <p:nvPr/>
        </p:nvSpPr>
        <p:spPr>
          <a:xfrm>
            <a:off x="177629" y="2184333"/>
            <a:ext cx="1990614" cy="3567952"/>
          </a:xfrm>
          <a:prstGeom prst="wedgeRectCallout">
            <a:avLst>
              <a:gd name="adj1" fmla="val 73497"/>
              <a:gd name="adj2" fmla="val -20297"/>
            </a:avLst>
          </a:prstGeom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800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HELP US</a:t>
            </a:r>
          </a:p>
          <a:p>
            <a:pPr algn="ctr"/>
            <a:endParaRPr lang="en-US" sz="1800" dirty="0">
              <a:gradFill flip="none" rotWithShape="1">
                <a:gsLst>
                  <a:gs pos="0">
                    <a:srgbClr val="E689E0"/>
                  </a:gs>
                  <a:gs pos="30000">
                    <a:srgbClr val="848CDA"/>
                  </a:gs>
                  <a:gs pos="70000">
                    <a:srgbClr val="63DEEF">
                      <a:lumMod val="95000"/>
                    </a:srgbClr>
                  </a:gs>
                  <a:gs pos="100000">
                    <a:srgbClr val="40E3CD"/>
                  </a:gs>
                </a:gsLst>
                <a:lin ang="18600000" scaled="0"/>
                <a:tileRect/>
              </a:gradFill>
              <a:latin typeface="Salome" panose="02000503000000020004" pitchFamily="50" charset="0"/>
            </a:endParaRPr>
          </a:p>
          <a:p>
            <a:pPr algn="ctr"/>
            <a:r>
              <a:rPr lang="en-US" sz="1800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FILL IN THE </a:t>
            </a:r>
          </a:p>
          <a:p>
            <a:pPr algn="ctr"/>
            <a:r>
              <a:rPr lang="en-US" sz="1800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SURVEY</a:t>
            </a:r>
          </a:p>
          <a:p>
            <a:pPr algn="ctr"/>
            <a:endParaRPr lang="en-US" sz="1800" dirty="0">
              <a:gradFill flip="none" rotWithShape="1">
                <a:gsLst>
                  <a:gs pos="0">
                    <a:srgbClr val="E689E0"/>
                  </a:gs>
                  <a:gs pos="30000">
                    <a:srgbClr val="848CDA"/>
                  </a:gs>
                  <a:gs pos="70000">
                    <a:srgbClr val="63DEEF">
                      <a:lumMod val="95000"/>
                    </a:srgbClr>
                  </a:gs>
                  <a:gs pos="100000">
                    <a:srgbClr val="40E3CD"/>
                  </a:gs>
                </a:gsLst>
                <a:lin ang="18600000" scaled="0"/>
                <a:tileRect/>
              </a:gradFill>
              <a:latin typeface="Salome" panose="02000503000000020004" pitchFamily="50" charset="0"/>
            </a:endParaRPr>
          </a:p>
          <a:p>
            <a:pPr algn="ctr"/>
            <a:r>
              <a:rPr lang="en-US" sz="1800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CO-CREATED WITH </a:t>
            </a:r>
          </a:p>
          <a:p>
            <a:pPr algn="ctr"/>
            <a:r>
              <a:rPr lang="en-US" sz="1800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AURORA STUDENT CHAMPIONS</a:t>
            </a:r>
            <a:endParaRPr lang="it-IT" sz="1800" dirty="0">
              <a:gradFill flip="none" rotWithShape="1">
                <a:gsLst>
                  <a:gs pos="0">
                    <a:srgbClr val="E689E0"/>
                  </a:gs>
                  <a:gs pos="30000">
                    <a:srgbClr val="848CDA"/>
                  </a:gs>
                  <a:gs pos="70000">
                    <a:srgbClr val="63DEEF">
                      <a:lumMod val="95000"/>
                    </a:srgbClr>
                  </a:gs>
                  <a:gs pos="100000">
                    <a:srgbClr val="40E3CD"/>
                  </a:gs>
                </a:gsLst>
                <a:lin ang="18600000" scaled="0"/>
                <a:tileRect/>
              </a:gradFill>
              <a:latin typeface="Salome" panose="0200050300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78840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C359A-39F1-48B8-89B8-FC7400DDBA06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E689E0"/>
              </a:gs>
              <a:gs pos="30000">
                <a:srgbClr val="848CDA"/>
              </a:gs>
              <a:gs pos="70000">
                <a:srgbClr val="54DBED"/>
              </a:gs>
              <a:gs pos="100000">
                <a:srgbClr val="40E3CD"/>
              </a:gs>
            </a:gsLst>
            <a:lin ang="2700000" scaled="1"/>
            <a:tileRect/>
          </a:gradFill>
        </p:spPr>
        <p:txBody>
          <a:bodyPr/>
          <a:lstStyle/>
          <a:p>
            <a:r>
              <a:rPr lang="en-US" dirty="0" err="1"/>
              <a:t>OpenAIRE</a:t>
            </a:r>
            <a:r>
              <a:rPr lang="en-US" dirty="0"/>
              <a:t> | New Partnership | Societal Impact &amp; Open Science</a:t>
            </a:r>
            <a:endParaRPr lang="LID4096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DA29ED3-2E54-4C9B-8D8F-1AA894B4E974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5953" y="1324856"/>
            <a:ext cx="6439266" cy="4092137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Speech Bubble: Rectangle 13">
            <a:extLst>
              <a:ext uri="{FF2B5EF4-FFF2-40B4-BE49-F238E27FC236}">
                <a16:creationId xmlns:a16="http://schemas.microsoft.com/office/drawing/2014/main" id="{5DA5C46A-15E7-4EE5-BFF4-E126499E3D0C}"/>
              </a:ext>
            </a:extLst>
          </p:cNvPr>
          <p:cNvSpPr/>
          <p:nvPr/>
        </p:nvSpPr>
        <p:spPr>
          <a:xfrm>
            <a:off x="2805953" y="5416993"/>
            <a:ext cx="2806126" cy="1389936"/>
          </a:xfrm>
          <a:prstGeom prst="wedgeRectCallout">
            <a:avLst>
              <a:gd name="adj1" fmla="val -20853"/>
              <a:gd name="adj2" fmla="val -76319"/>
            </a:avLst>
          </a:prstGeom>
          <a:solidFill>
            <a:schemeClr val="tx2"/>
          </a:solidFill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3200" b="1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Societal Impact</a:t>
            </a:r>
            <a:endParaRPr lang="en-GB" sz="3200" b="1" dirty="0">
              <a:gradFill flip="none" rotWithShape="1">
                <a:gsLst>
                  <a:gs pos="0">
                    <a:srgbClr val="E689E0"/>
                  </a:gs>
                  <a:gs pos="30000">
                    <a:srgbClr val="848CDA"/>
                  </a:gs>
                  <a:gs pos="70000">
                    <a:srgbClr val="63DEEF">
                      <a:lumMod val="95000"/>
                    </a:srgbClr>
                  </a:gs>
                  <a:gs pos="100000">
                    <a:srgbClr val="40E3CD"/>
                  </a:gs>
                </a:gsLst>
                <a:lin ang="18600000" scaled="0"/>
                <a:tileRect/>
              </a:gradFill>
              <a:latin typeface="Salome" panose="02000503000000020004" pitchFamily="50" charset="0"/>
            </a:endParaRPr>
          </a:p>
        </p:txBody>
      </p:sp>
      <p:sp>
        <p:nvSpPr>
          <p:cNvPr id="16" name="Speech Bubble: Rectangle 15">
            <a:extLst>
              <a:ext uri="{FF2B5EF4-FFF2-40B4-BE49-F238E27FC236}">
                <a16:creationId xmlns:a16="http://schemas.microsoft.com/office/drawing/2014/main" id="{0B9EB509-B755-4DB0-97E2-4EBE734C3B2D}"/>
              </a:ext>
            </a:extLst>
          </p:cNvPr>
          <p:cNvSpPr/>
          <p:nvPr/>
        </p:nvSpPr>
        <p:spPr>
          <a:xfrm>
            <a:off x="6439093" y="5416993"/>
            <a:ext cx="2806126" cy="1441007"/>
          </a:xfrm>
          <a:prstGeom prst="wedgeRectCallout">
            <a:avLst>
              <a:gd name="adj1" fmla="val -20534"/>
              <a:gd name="adj2" fmla="val -75642"/>
            </a:avLst>
          </a:prstGeom>
          <a:solidFill>
            <a:schemeClr val="tx2"/>
          </a:solidFill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3200" b="1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Open Science</a:t>
            </a:r>
            <a:endParaRPr lang="en-GB" sz="3200" b="1" dirty="0">
              <a:gradFill flip="none" rotWithShape="1">
                <a:gsLst>
                  <a:gs pos="0">
                    <a:srgbClr val="E689E0"/>
                  </a:gs>
                  <a:gs pos="30000">
                    <a:srgbClr val="848CDA"/>
                  </a:gs>
                  <a:gs pos="70000">
                    <a:srgbClr val="63DEEF">
                      <a:lumMod val="95000"/>
                    </a:srgbClr>
                  </a:gs>
                  <a:gs pos="100000">
                    <a:srgbClr val="40E3CD"/>
                  </a:gs>
                </a:gsLst>
                <a:lin ang="18600000" scaled="0"/>
                <a:tileRect/>
              </a:gradFill>
              <a:latin typeface="Salome" panose="02000503000000020004" pitchFamily="50" charset="0"/>
            </a:endParaRPr>
          </a:p>
        </p:txBody>
      </p:sp>
      <p:sp>
        <p:nvSpPr>
          <p:cNvPr id="18" name="Speech Bubble: Rectangle 17">
            <a:extLst>
              <a:ext uri="{FF2B5EF4-FFF2-40B4-BE49-F238E27FC236}">
                <a16:creationId xmlns:a16="http://schemas.microsoft.com/office/drawing/2014/main" id="{008AF10D-1129-401B-905B-7762B0E40984}"/>
              </a:ext>
            </a:extLst>
          </p:cNvPr>
          <p:cNvSpPr/>
          <p:nvPr/>
        </p:nvSpPr>
        <p:spPr>
          <a:xfrm>
            <a:off x="0" y="1324856"/>
            <a:ext cx="2806126" cy="1324060"/>
          </a:xfrm>
          <a:prstGeom prst="wedgeRectCallout">
            <a:avLst>
              <a:gd name="adj1" fmla="val 62209"/>
              <a:gd name="adj2" fmla="val -20123"/>
            </a:avLst>
          </a:prstGeom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400" b="1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SDG Classification </a:t>
            </a:r>
            <a:r>
              <a:rPr lang="it-IT" sz="2400" b="1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54DBED"/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Service &amp; Knowledge</a:t>
            </a:r>
            <a:endParaRPr lang="en-GB" sz="2400" b="1" dirty="0">
              <a:gradFill flip="none" rotWithShape="1">
                <a:gsLst>
                  <a:gs pos="0">
                    <a:srgbClr val="E689E0"/>
                  </a:gs>
                  <a:gs pos="30000">
                    <a:srgbClr val="848CDA"/>
                  </a:gs>
                  <a:gs pos="70000">
                    <a:srgbClr val="54DBED"/>
                  </a:gs>
                  <a:gs pos="100000">
                    <a:srgbClr val="40E3CD"/>
                  </a:gs>
                </a:gsLst>
                <a:lin ang="18600000" scaled="0"/>
                <a:tileRect/>
              </a:gradFill>
              <a:latin typeface="Salome" panose="02000503000000020004" pitchFamily="50" charset="0"/>
            </a:endParaRPr>
          </a:p>
        </p:txBody>
      </p:sp>
      <p:sp>
        <p:nvSpPr>
          <p:cNvPr id="19" name="Speech Bubble: Rectangle 18">
            <a:extLst>
              <a:ext uri="{FF2B5EF4-FFF2-40B4-BE49-F238E27FC236}">
                <a16:creationId xmlns:a16="http://schemas.microsoft.com/office/drawing/2014/main" id="{F912E746-8665-41C2-B5CA-63F6F83B8C75}"/>
              </a:ext>
            </a:extLst>
          </p:cNvPr>
          <p:cNvSpPr/>
          <p:nvPr/>
        </p:nvSpPr>
        <p:spPr>
          <a:xfrm>
            <a:off x="9242537" y="1324856"/>
            <a:ext cx="2806126" cy="1324060"/>
          </a:xfrm>
          <a:prstGeom prst="wedgeRectCallout">
            <a:avLst>
              <a:gd name="adj1" fmla="val -62384"/>
              <a:gd name="adj2" fmla="val -20123"/>
            </a:avLst>
          </a:prstGeom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400" b="1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Aurora Gateway</a:t>
            </a:r>
            <a:br>
              <a:rPr lang="it-IT" sz="2400" b="1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</a:br>
            <a:r>
              <a:rPr lang="it-IT" sz="2400" b="1" u="sng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aurora.openaire.eu</a:t>
            </a:r>
            <a:endParaRPr lang="en-GB" sz="2400" b="1" u="sng" dirty="0">
              <a:gradFill flip="none" rotWithShape="1">
                <a:gsLst>
                  <a:gs pos="0">
                    <a:srgbClr val="E689E0"/>
                  </a:gs>
                  <a:gs pos="30000">
                    <a:srgbClr val="848CDA"/>
                  </a:gs>
                  <a:gs pos="70000">
                    <a:srgbClr val="63DEEF">
                      <a:lumMod val="95000"/>
                    </a:srgbClr>
                  </a:gs>
                  <a:gs pos="100000">
                    <a:srgbClr val="40E3CD"/>
                  </a:gs>
                </a:gsLst>
                <a:lin ang="18600000" scaled="0"/>
                <a:tileRect/>
              </a:gradFill>
              <a:latin typeface="Salome" panose="02000503000000020004" pitchFamily="50" charset="0"/>
            </a:endParaRPr>
          </a:p>
        </p:txBody>
      </p:sp>
      <p:sp>
        <p:nvSpPr>
          <p:cNvPr id="20" name="Speech Bubble: Rectangle 19">
            <a:extLst>
              <a:ext uri="{FF2B5EF4-FFF2-40B4-BE49-F238E27FC236}">
                <a16:creationId xmlns:a16="http://schemas.microsoft.com/office/drawing/2014/main" id="{D5B728B8-D27C-4F07-BB5D-77A00BF64F8A}"/>
              </a:ext>
            </a:extLst>
          </p:cNvPr>
          <p:cNvSpPr/>
          <p:nvPr/>
        </p:nvSpPr>
        <p:spPr>
          <a:xfrm>
            <a:off x="9242537" y="2736741"/>
            <a:ext cx="2806126" cy="1268366"/>
          </a:xfrm>
          <a:prstGeom prst="wedgeRectCallout">
            <a:avLst>
              <a:gd name="adj1" fmla="val -62384"/>
              <a:gd name="adj2" fmla="val -20123"/>
            </a:avLst>
          </a:prstGeom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400" b="1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Open Science Monitor</a:t>
            </a:r>
            <a:endParaRPr lang="en-GB" sz="2400" b="1" dirty="0">
              <a:gradFill flip="none" rotWithShape="1">
                <a:gsLst>
                  <a:gs pos="0">
                    <a:srgbClr val="E689E0"/>
                  </a:gs>
                  <a:gs pos="30000">
                    <a:srgbClr val="848CDA"/>
                  </a:gs>
                  <a:gs pos="70000">
                    <a:srgbClr val="63DEEF">
                      <a:lumMod val="95000"/>
                    </a:srgbClr>
                  </a:gs>
                  <a:gs pos="100000">
                    <a:srgbClr val="40E3CD"/>
                  </a:gs>
                </a:gsLst>
                <a:lin ang="18600000" scaled="0"/>
                <a:tileRect/>
              </a:gradFill>
              <a:latin typeface="Salome" panose="02000503000000020004" pitchFamily="50" charset="0"/>
            </a:endParaRPr>
          </a:p>
        </p:txBody>
      </p:sp>
      <p:sp>
        <p:nvSpPr>
          <p:cNvPr id="21" name="Speech Bubble: Rectangle 20">
            <a:extLst>
              <a:ext uri="{FF2B5EF4-FFF2-40B4-BE49-F238E27FC236}">
                <a16:creationId xmlns:a16="http://schemas.microsoft.com/office/drawing/2014/main" id="{4E52AFF0-D1FA-41A2-AB82-13376FB39EE6}"/>
              </a:ext>
            </a:extLst>
          </p:cNvPr>
          <p:cNvSpPr/>
          <p:nvPr/>
        </p:nvSpPr>
        <p:spPr>
          <a:xfrm>
            <a:off x="-173" y="4092933"/>
            <a:ext cx="2806126" cy="1324060"/>
          </a:xfrm>
          <a:prstGeom prst="wedgeRectCallout">
            <a:avLst>
              <a:gd name="adj1" fmla="val 62209"/>
              <a:gd name="adj2" fmla="val -20123"/>
            </a:avLst>
          </a:prstGeom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400" b="1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Users</a:t>
            </a:r>
            <a:endParaRPr lang="en-GB" sz="2400" b="1" dirty="0">
              <a:gradFill flip="none" rotWithShape="1">
                <a:gsLst>
                  <a:gs pos="0">
                    <a:srgbClr val="E689E0"/>
                  </a:gs>
                  <a:gs pos="30000">
                    <a:srgbClr val="848CDA"/>
                  </a:gs>
                  <a:gs pos="70000">
                    <a:srgbClr val="63DEEF">
                      <a:lumMod val="95000"/>
                    </a:srgbClr>
                  </a:gs>
                  <a:gs pos="100000">
                    <a:srgbClr val="40E3CD"/>
                  </a:gs>
                </a:gsLst>
                <a:lin ang="18600000" scaled="0"/>
                <a:tileRect/>
              </a:gradFill>
              <a:latin typeface="Salome" panose="02000503000000020004" pitchFamily="50" charset="0"/>
            </a:endParaRPr>
          </a:p>
        </p:txBody>
      </p:sp>
      <p:sp>
        <p:nvSpPr>
          <p:cNvPr id="23" name="Speech Bubble: Rectangle 22">
            <a:extLst>
              <a:ext uri="{FF2B5EF4-FFF2-40B4-BE49-F238E27FC236}">
                <a16:creationId xmlns:a16="http://schemas.microsoft.com/office/drawing/2014/main" id="{0AD2B5A7-4A32-4A61-9A2F-E6F9F40CF07E}"/>
              </a:ext>
            </a:extLst>
          </p:cNvPr>
          <p:cNvSpPr/>
          <p:nvPr/>
        </p:nvSpPr>
        <p:spPr>
          <a:xfrm>
            <a:off x="9242537" y="4092933"/>
            <a:ext cx="2806126" cy="1268366"/>
          </a:xfrm>
          <a:prstGeom prst="wedgeRectCallout">
            <a:avLst>
              <a:gd name="adj1" fmla="val -62384"/>
              <a:gd name="adj2" fmla="val -20123"/>
            </a:avLst>
          </a:prstGeom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400" b="1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Open Science Services &amp; Training</a:t>
            </a:r>
          </a:p>
          <a:p>
            <a:pPr algn="ctr"/>
            <a:r>
              <a:rPr lang="en-GB" b="1" u="sng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www.openaire.eu/newsletters</a:t>
            </a:r>
            <a:endParaRPr lang="en-GB" sz="2400" b="1" u="sng" dirty="0">
              <a:gradFill flip="none" rotWithShape="1">
                <a:gsLst>
                  <a:gs pos="0">
                    <a:srgbClr val="E689E0"/>
                  </a:gs>
                  <a:gs pos="30000">
                    <a:srgbClr val="848CDA"/>
                  </a:gs>
                  <a:gs pos="70000">
                    <a:srgbClr val="63DEEF">
                      <a:lumMod val="95000"/>
                    </a:srgbClr>
                  </a:gs>
                  <a:gs pos="100000">
                    <a:srgbClr val="40E3CD"/>
                  </a:gs>
                </a:gsLst>
                <a:lin ang="18600000" scaled="0"/>
                <a:tileRect/>
              </a:gradFill>
              <a:latin typeface="Salome" panose="02000503000000020004" pitchFamily="50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8431CB3-AB5D-4344-B9B0-90ED6F3F258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86047" y="5416993"/>
            <a:ext cx="2342818" cy="887141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810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F13D95-529D-46FC-A612-DFA2314E9AAE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E689E0"/>
              </a:gs>
              <a:gs pos="30000">
                <a:srgbClr val="848CDA"/>
              </a:gs>
              <a:gs pos="70000">
                <a:srgbClr val="54DBED"/>
              </a:gs>
              <a:gs pos="100000">
                <a:srgbClr val="40E3CD"/>
              </a:gs>
            </a:gsLst>
            <a:lin ang="2700000" scaled="1"/>
          </a:gradFill>
        </p:spPr>
        <p:txBody>
          <a:bodyPr/>
          <a:lstStyle/>
          <a:p>
            <a:r>
              <a:rPr lang="en-US" u="sng" dirty="0"/>
              <a:t>AURORA.OPENAIRE.EU</a:t>
            </a:r>
            <a:r>
              <a:rPr lang="en-US" dirty="0"/>
              <a:t> | Aurora Research Output Gateway | Looking ahead</a:t>
            </a:r>
            <a:endParaRPr lang="LID4096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A64B14-CCAF-43C4-A6E7-A0079F1D1D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9934" y="1196633"/>
            <a:ext cx="8032101" cy="55622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4D0CE6D5-D06B-4C0F-9EA7-D5E1D39E3BDC}"/>
              </a:ext>
            </a:extLst>
          </p:cNvPr>
          <p:cNvSpPr/>
          <p:nvPr/>
        </p:nvSpPr>
        <p:spPr>
          <a:xfrm>
            <a:off x="17756" y="2859742"/>
            <a:ext cx="1990614" cy="3567952"/>
          </a:xfrm>
          <a:prstGeom prst="wedgeRectCallout">
            <a:avLst>
              <a:gd name="adj1" fmla="val 73497"/>
              <a:gd name="adj2" fmla="val -20297"/>
            </a:avLst>
          </a:prstGeom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800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Combining</a:t>
            </a:r>
          </a:p>
          <a:p>
            <a:pPr algn="ctr"/>
            <a:endParaRPr lang="it-IT" sz="1800" dirty="0">
              <a:gradFill flip="none" rotWithShape="1">
                <a:gsLst>
                  <a:gs pos="0">
                    <a:srgbClr val="E689E0"/>
                  </a:gs>
                  <a:gs pos="30000">
                    <a:srgbClr val="848CDA"/>
                  </a:gs>
                  <a:gs pos="70000">
                    <a:srgbClr val="63DEEF">
                      <a:lumMod val="95000"/>
                    </a:srgbClr>
                  </a:gs>
                  <a:gs pos="100000">
                    <a:srgbClr val="40E3CD"/>
                  </a:gs>
                </a:gsLst>
                <a:lin ang="18600000" scaled="0"/>
                <a:tileRect/>
              </a:gradFill>
              <a:latin typeface="Salome" panose="02000503000000020004" pitchFamily="50" charset="0"/>
            </a:endParaRPr>
          </a:p>
          <a:p>
            <a:pPr algn="ctr"/>
            <a:r>
              <a:rPr lang="it-IT" sz="1800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Repositories </a:t>
            </a:r>
          </a:p>
          <a:p>
            <a:pPr algn="ctr"/>
            <a:r>
              <a:rPr lang="it-IT" sz="1800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&amp; </a:t>
            </a:r>
          </a:p>
          <a:p>
            <a:pPr algn="ctr"/>
            <a:r>
              <a:rPr lang="it-IT" sz="1800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Research Information Systems (CRIS)</a:t>
            </a:r>
            <a:endParaRPr lang="en-GB" sz="1800" dirty="0">
              <a:gradFill flip="none" rotWithShape="1">
                <a:gsLst>
                  <a:gs pos="0">
                    <a:srgbClr val="E689E0"/>
                  </a:gs>
                  <a:gs pos="30000">
                    <a:srgbClr val="848CDA"/>
                  </a:gs>
                  <a:gs pos="70000">
                    <a:srgbClr val="63DEEF">
                      <a:lumMod val="95000"/>
                    </a:srgbClr>
                  </a:gs>
                  <a:gs pos="100000">
                    <a:srgbClr val="40E3CD"/>
                  </a:gs>
                </a:gsLst>
                <a:lin ang="18600000" scaled="0"/>
                <a:tileRect/>
              </a:gradFill>
              <a:latin typeface="Salome" panose="02000503000000020004" pitchFamily="50" charset="0"/>
            </a:endParaRPr>
          </a:p>
          <a:p>
            <a:pPr algn="ctr"/>
            <a:endParaRPr lang="it-IT" sz="1800" dirty="0">
              <a:gradFill flip="none" rotWithShape="1">
                <a:gsLst>
                  <a:gs pos="0">
                    <a:srgbClr val="E689E0"/>
                  </a:gs>
                  <a:gs pos="30000">
                    <a:srgbClr val="848CDA"/>
                  </a:gs>
                  <a:gs pos="70000">
                    <a:srgbClr val="63DEEF">
                      <a:lumMod val="95000"/>
                    </a:srgbClr>
                  </a:gs>
                  <a:gs pos="100000">
                    <a:srgbClr val="40E3CD"/>
                  </a:gs>
                </a:gsLst>
                <a:lin ang="18600000" scaled="0"/>
                <a:tileRect/>
              </a:gradFill>
              <a:latin typeface="Salome" panose="02000503000000020004" pitchFamily="50" charset="0"/>
            </a:endParaRPr>
          </a:p>
          <a:p>
            <a:pPr algn="ctr"/>
            <a:r>
              <a:rPr lang="it-IT" sz="1800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of all</a:t>
            </a:r>
          </a:p>
          <a:p>
            <a:pPr algn="ctr"/>
            <a:endParaRPr lang="it-IT" sz="1800" dirty="0">
              <a:gradFill flip="none" rotWithShape="1">
                <a:gsLst>
                  <a:gs pos="0">
                    <a:srgbClr val="E689E0"/>
                  </a:gs>
                  <a:gs pos="30000">
                    <a:srgbClr val="848CDA"/>
                  </a:gs>
                  <a:gs pos="70000">
                    <a:srgbClr val="63DEEF">
                      <a:lumMod val="95000"/>
                    </a:srgbClr>
                  </a:gs>
                  <a:gs pos="100000">
                    <a:srgbClr val="40E3CD"/>
                  </a:gs>
                </a:gsLst>
                <a:lin ang="18600000" scaled="0"/>
                <a:tileRect/>
              </a:gradFill>
              <a:latin typeface="Salome" panose="02000503000000020004" pitchFamily="50" charset="0"/>
            </a:endParaRPr>
          </a:p>
          <a:p>
            <a:pPr algn="ctr"/>
            <a:r>
              <a:rPr lang="it-IT" sz="1800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Aurora Universities</a:t>
            </a:r>
          </a:p>
        </p:txBody>
      </p:sp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DAB0B7CC-3E47-4B6A-A748-2E8303CF49DE}"/>
              </a:ext>
            </a:extLst>
          </p:cNvPr>
          <p:cNvSpPr/>
          <p:nvPr/>
        </p:nvSpPr>
        <p:spPr>
          <a:xfrm>
            <a:off x="10201386" y="2859742"/>
            <a:ext cx="1990614" cy="3567952"/>
          </a:xfrm>
          <a:prstGeom prst="wedgeRectCallout">
            <a:avLst>
              <a:gd name="adj1" fmla="val -79171"/>
              <a:gd name="adj2" fmla="val -20297"/>
            </a:avLst>
          </a:prstGeom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800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Enables the </a:t>
            </a:r>
          </a:p>
          <a:p>
            <a:pPr algn="ctr"/>
            <a:endParaRPr lang="en-US" sz="1800" dirty="0">
              <a:gradFill flip="none" rotWithShape="1">
                <a:gsLst>
                  <a:gs pos="0">
                    <a:srgbClr val="E689E0"/>
                  </a:gs>
                  <a:gs pos="30000">
                    <a:srgbClr val="848CDA"/>
                  </a:gs>
                  <a:gs pos="70000">
                    <a:srgbClr val="63DEEF">
                      <a:lumMod val="95000"/>
                    </a:srgbClr>
                  </a:gs>
                  <a:gs pos="100000">
                    <a:srgbClr val="40E3CD"/>
                  </a:gs>
                </a:gsLst>
                <a:lin ang="18600000" scaled="0"/>
                <a:tileRect/>
              </a:gradFill>
              <a:latin typeface="Salome" panose="02000503000000020004" pitchFamily="50" charset="0"/>
            </a:endParaRPr>
          </a:p>
          <a:p>
            <a:pPr algn="ctr"/>
            <a:r>
              <a:rPr lang="en-US" sz="1800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Open Science Monitor</a:t>
            </a:r>
          </a:p>
          <a:p>
            <a:pPr algn="ctr"/>
            <a:endParaRPr lang="en-US" sz="1800" dirty="0">
              <a:gradFill flip="none" rotWithShape="1">
                <a:gsLst>
                  <a:gs pos="0">
                    <a:srgbClr val="E689E0"/>
                  </a:gs>
                  <a:gs pos="30000">
                    <a:srgbClr val="848CDA"/>
                  </a:gs>
                  <a:gs pos="70000">
                    <a:srgbClr val="63DEEF">
                      <a:lumMod val="95000"/>
                    </a:srgbClr>
                  </a:gs>
                  <a:gs pos="100000">
                    <a:srgbClr val="40E3CD"/>
                  </a:gs>
                </a:gsLst>
                <a:lin ang="18600000" scaled="0"/>
                <a:tileRect/>
              </a:gradFill>
              <a:latin typeface="Salome" panose="02000503000000020004" pitchFamily="50" charset="0"/>
            </a:endParaRPr>
          </a:p>
          <a:p>
            <a:pPr algn="ctr"/>
            <a:r>
              <a:rPr lang="en-US" sz="1800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Including the SDGs, Funding data, etc.</a:t>
            </a:r>
            <a:endParaRPr lang="it-IT" sz="1800" dirty="0">
              <a:gradFill flip="none" rotWithShape="1">
                <a:gsLst>
                  <a:gs pos="0">
                    <a:srgbClr val="E689E0"/>
                  </a:gs>
                  <a:gs pos="30000">
                    <a:srgbClr val="848CDA"/>
                  </a:gs>
                  <a:gs pos="70000">
                    <a:srgbClr val="63DEEF">
                      <a:lumMod val="95000"/>
                    </a:srgbClr>
                  </a:gs>
                  <a:gs pos="100000">
                    <a:srgbClr val="40E3CD"/>
                  </a:gs>
                </a:gsLst>
                <a:lin ang="18600000" scaled="0"/>
                <a:tileRect/>
              </a:gradFill>
              <a:latin typeface="Salome" panose="02000503000000020004" pitchFamily="50" charset="0"/>
            </a:endParaRPr>
          </a:p>
        </p:txBody>
      </p:sp>
      <p:pic>
        <p:nvPicPr>
          <p:cNvPr id="8" name="Graphic 7" descr="Database with solid fill">
            <a:extLst>
              <a:ext uri="{FF2B5EF4-FFF2-40B4-BE49-F238E27FC236}">
                <a16:creationId xmlns:a16="http://schemas.microsoft.com/office/drawing/2014/main" id="{8C7AFE59-C78D-4D86-A5DE-FFAEABEEA3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5608" y="1475699"/>
            <a:ext cx="914400" cy="914400"/>
          </a:xfrm>
          <a:prstGeom prst="rect">
            <a:avLst/>
          </a:prstGeom>
        </p:spPr>
      </p:pic>
      <p:pic>
        <p:nvPicPr>
          <p:cNvPr id="10" name="Graphic 9" descr="Statistics with solid fill">
            <a:extLst>
              <a:ext uri="{FF2B5EF4-FFF2-40B4-BE49-F238E27FC236}">
                <a16:creationId xmlns:a16="http://schemas.microsoft.com/office/drawing/2014/main" id="{97B06508-CEC6-4C68-B026-F8B25030E5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72640" y="1589164"/>
            <a:ext cx="1080000" cy="1080000"/>
          </a:xfrm>
          <a:prstGeom prst="rect">
            <a:avLst/>
          </a:prstGeom>
        </p:spPr>
      </p:pic>
      <p:pic>
        <p:nvPicPr>
          <p:cNvPr id="12" name="Graphic 11" descr="Search Inventory with solid fill">
            <a:extLst>
              <a:ext uri="{FF2B5EF4-FFF2-40B4-BE49-F238E27FC236}">
                <a16:creationId xmlns:a16="http://schemas.microsoft.com/office/drawing/2014/main" id="{38CB08F5-00E2-402C-B8CE-BE7CA260147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513294" y="821275"/>
            <a:ext cx="1111624" cy="1111624"/>
          </a:xfrm>
          <a:prstGeom prst="rect">
            <a:avLst/>
          </a:prstGeom>
        </p:spPr>
      </p:pic>
      <p:pic>
        <p:nvPicPr>
          <p:cNvPr id="16" name="Graphic 15" descr="Box with solid fill">
            <a:extLst>
              <a:ext uri="{FF2B5EF4-FFF2-40B4-BE49-F238E27FC236}">
                <a16:creationId xmlns:a16="http://schemas.microsoft.com/office/drawing/2014/main" id="{DB0BC47C-5E4B-4F32-A049-2CD3B4FF78D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-62753" y="1945342"/>
            <a:ext cx="914400" cy="914400"/>
          </a:xfrm>
          <a:prstGeom prst="rect">
            <a:avLst/>
          </a:prstGeom>
        </p:spPr>
      </p:pic>
      <p:pic>
        <p:nvPicPr>
          <p:cNvPr id="17" name="Graphic 16" descr="Box with solid fill">
            <a:extLst>
              <a:ext uri="{FF2B5EF4-FFF2-40B4-BE49-F238E27FC236}">
                <a16:creationId xmlns:a16="http://schemas.microsoft.com/office/drawing/2014/main" id="{30A06810-C804-4C06-A9B3-3327810009A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165585" y="1743205"/>
            <a:ext cx="825028" cy="82502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DEB2DD3-D0E7-46FD-93B8-67BAB173816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329410" y="2703889"/>
            <a:ext cx="1736076" cy="38796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CD45F525-012D-405C-AC9C-1AB0C9AC09D2}"/>
              </a:ext>
            </a:extLst>
          </p:cNvPr>
          <p:cNvSpPr/>
          <p:nvPr/>
        </p:nvSpPr>
        <p:spPr>
          <a:xfrm>
            <a:off x="2811247" y="3612287"/>
            <a:ext cx="4356361" cy="444666"/>
          </a:xfrm>
          <a:prstGeom prst="wedgeRectCallout">
            <a:avLst>
              <a:gd name="adj1" fmla="val -33868"/>
              <a:gd name="adj2" fmla="val -86172"/>
            </a:avLst>
          </a:prstGeom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800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As up-to-date as your own Repository / CRIS</a:t>
            </a:r>
            <a:endParaRPr lang="it-IT" sz="1800" dirty="0">
              <a:gradFill flip="none" rotWithShape="1">
                <a:gsLst>
                  <a:gs pos="0">
                    <a:srgbClr val="E689E0"/>
                  </a:gs>
                  <a:gs pos="30000">
                    <a:srgbClr val="848CDA"/>
                  </a:gs>
                  <a:gs pos="70000">
                    <a:srgbClr val="63DEEF">
                      <a:lumMod val="95000"/>
                    </a:srgbClr>
                  </a:gs>
                  <a:gs pos="100000">
                    <a:srgbClr val="40E3CD"/>
                  </a:gs>
                </a:gsLst>
                <a:lin ang="18600000" scaled="0"/>
                <a:tileRect/>
              </a:gradFill>
              <a:latin typeface="Salome" panose="02000503000000020004" pitchFamily="50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E9DE3AB-0899-4FC8-A0EF-1808B540A516}"/>
              </a:ext>
            </a:extLst>
          </p:cNvPr>
          <p:cNvSpPr txBox="1"/>
          <p:nvPr/>
        </p:nvSpPr>
        <p:spPr>
          <a:xfrm>
            <a:off x="2330355" y="7221139"/>
            <a:ext cx="6134668" cy="8022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22F"/>
              </a:buClr>
              <a:buSzPts val="2800"/>
              <a:buFont typeface="Arial"/>
              <a:buChar char="•"/>
            </a:pPr>
            <a:r>
              <a:rPr lang="en-GB" sz="1400" b="0" i="0" u="none" strike="noStrike" cap="none" dirty="0">
                <a:solidFill>
                  <a:srgbClr val="00322F"/>
                </a:solidFill>
                <a:latin typeface="Arial"/>
                <a:ea typeface="Arial"/>
                <a:cs typeface="Arial"/>
                <a:sym typeface="Arial"/>
              </a:rPr>
              <a:t>The SDG Research Dashboard to become a robust and operational tool.</a:t>
            </a:r>
            <a:endParaRPr lang="en-GB" dirty="0"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22F"/>
              </a:buClr>
              <a:buSzPts val="2800"/>
              <a:buFont typeface="Arial"/>
              <a:buChar char="•"/>
            </a:pPr>
            <a:r>
              <a:rPr lang="en-GB" sz="1400" b="0" i="0" u="none" strike="noStrike" cap="none" dirty="0">
                <a:solidFill>
                  <a:srgbClr val="00322F"/>
                </a:solidFill>
                <a:latin typeface="Arial"/>
                <a:ea typeface="Arial"/>
                <a:cs typeface="Arial"/>
                <a:sym typeface="Arial"/>
              </a:rPr>
              <a:t>The SDG Research Dashboard is available for other universities and networks.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66690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FF8139B9-79DB-4B93-A350-E62C1D85CF32}"/>
              </a:ext>
            </a:extLst>
          </p:cNvPr>
          <p:cNvSpPr txBox="1"/>
          <p:nvPr/>
        </p:nvSpPr>
        <p:spPr>
          <a:xfrm>
            <a:off x="137236" y="166556"/>
            <a:ext cx="66532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badi Extra Light" panose="020B0204020104020204" pitchFamily="34" charset="0"/>
              </a:rPr>
              <a:t>Thank you </a:t>
            </a:r>
            <a:endParaRPr lang="LID4096" sz="2400" dirty="0">
              <a:latin typeface="Abadi Extra Light" panose="020B0204020104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0CE22F2-69C5-4C19-950A-E4641F211F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5" r="17649" b="62981"/>
          <a:stretch/>
        </p:blipFill>
        <p:spPr bwMode="auto">
          <a:xfrm>
            <a:off x="6982177" y="2723814"/>
            <a:ext cx="5064013" cy="189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D554C64D-1239-4478-8776-B0CB233212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14" t="27626" r="16279" b="11852"/>
          <a:stretch/>
        </p:blipFill>
        <p:spPr bwMode="auto">
          <a:xfrm>
            <a:off x="199324" y="888789"/>
            <a:ext cx="6653283" cy="5655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23292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33FAF62-2FB4-4A2F-BC0B-F47367D7EB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819"/>
            <a:ext cx="12192000" cy="677436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1A70EED-4726-40D2-9699-48C85E80B9D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48299" y="3192857"/>
            <a:ext cx="800498" cy="676283"/>
          </a:xfrm>
          <a:prstGeom prst="rect">
            <a:avLst/>
          </a:prstGeom>
        </p:spPr>
      </p:pic>
      <p:pic>
        <p:nvPicPr>
          <p:cNvPr id="5" name="Google Shape;147;p4">
            <a:extLst>
              <a:ext uri="{FF2B5EF4-FFF2-40B4-BE49-F238E27FC236}">
                <a16:creationId xmlns:a16="http://schemas.microsoft.com/office/drawing/2014/main" id="{ADC66BA7-573D-450F-9682-E512FDD9EBB3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534700" y="5179485"/>
            <a:ext cx="685102" cy="264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151;p4">
            <a:extLst>
              <a:ext uri="{FF2B5EF4-FFF2-40B4-BE49-F238E27FC236}">
                <a16:creationId xmlns:a16="http://schemas.microsoft.com/office/drawing/2014/main" id="{F4AA0F03-4E70-4A99-8636-8668F4DC7530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573696" y="5157549"/>
            <a:ext cx="980502" cy="31401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154;p4">
            <a:extLst>
              <a:ext uri="{FF2B5EF4-FFF2-40B4-BE49-F238E27FC236}">
                <a16:creationId xmlns:a16="http://schemas.microsoft.com/office/drawing/2014/main" id="{29D5B96E-78BE-4FF1-B353-2C5E7443A75A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554198" y="5157549"/>
            <a:ext cx="980502" cy="31401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854AC08-35E9-46D9-B505-23A663C2E54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34872" r="5468"/>
          <a:stretch/>
        </p:blipFill>
        <p:spPr>
          <a:xfrm>
            <a:off x="562394" y="2115405"/>
            <a:ext cx="2481057" cy="3819874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695BAC5-3F01-40B6-A9E6-90C43C9F807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48299" y="5866223"/>
            <a:ext cx="800498" cy="676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7052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5B65A24-A74B-4D98-B6BB-FBFD368106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300" y="0"/>
            <a:ext cx="113914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36BD853-0C19-46B7-88D0-773D209BEC0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ACC0C9"/>
              </a:clrFrom>
              <a:clrTo>
                <a:srgbClr val="ACC0C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91542" y="1275269"/>
            <a:ext cx="2495868" cy="2108579"/>
          </a:xfrm>
          <a:prstGeom prst="rect">
            <a:avLst/>
          </a:prstGeom>
        </p:spPr>
      </p:pic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29022D30-3041-48F4-8AC5-5139C7FD1966}"/>
              </a:ext>
            </a:extLst>
          </p:cNvPr>
          <p:cNvSpPr/>
          <p:nvPr/>
        </p:nvSpPr>
        <p:spPr>
          <a:xfrm>
            <a:off x="9719735" y="1072953"/>
            <a:ext cx="1625600" cy="2358875"/>
          </a:xfrm>
          <a:prstGeom prst="wedgeRectCallout">
            <a:avLst>
              <a:gd name="adj1" fmla="val -61320"/>
              <a:gd name="adj2" fmla="val -8659"/>
            </a:avLst>
          </a:prstGeom>
          <a:solidFill>
            <a:srgbClr val="FFFFFF">
              <a:alpha val="80000"/>
            </a:srgbClr>
          </a:solidFill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Top 3 SDG Matches</a:t>
            </a:r>
          </a:p>
          <a:p>
            <a:pPr algn="ctr"/>
            <a:endParaRPr lang="en-US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6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97% </a:t>
            </a:r>
          </a:p>
          <a:p>
            <a:endParaRPr lang="en-US" sz="1600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1600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6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83%</a:t>
            </a:r>
          </a:p>
          <a:p>
            <a:endParaRPr lang="en-US" sz="1600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1600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6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67%</a:t>
            </a:r>
            <a:endParaRPr lang="it-IT" sz="1600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0165B41-2511-4CC3-8291-0239F829E3C4}"/>
              </a:ext>
            </a:extLst>
          </p:cNvPr>
          <p:cNvGrpSpPr/>
          <p:nvPr/>
        </p:nvGrpSpPr>
        <p:grpSpPr>
          <a:xfrm>
            <a:off x="10276121" y="1433696"/>
            <a:ext cx="651523" cy="1907822"/>
            <a:chOff x="10287410" y="1524000"/>
            <a:chExt cx="513645" cy="1619956"/>
          </a:xfrm>
        </p:grpSpPr>
        <p:pic>
          <p:nvPicPr>
            <p:cNvPr id="8" name="Picture 7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9752C733-5ADA-450C-B815-DCD8BDB31DC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287410" y="1524000"/>
              <a:ext cx="513644" cy="513644"/>
            </a:xfrm>
            <a:prstGeom prst="rect">
              <a:avLst/>
            </a:prstGeom>
          </p:spPr>
        </p:pic>
        <p:pic>
          <p:nvPicPr>
            <p:cNvPr id="10" name="Picture 9" descr="A picture containing table&#10;&#10;Description automatically generated">
              <a:extLst>
                <a:ext uri="{FF2B5EF4-FFF2-40B4-BE49-F238E27FC236}">
                  <a16:creationId xmlns:a16="http://schemas.microsoft.com/office/drawing/2014/main" id="{80BD1AD9-3F6B-4473-94BA-BF0A2581F36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287411" y="2077156"/>
              <a:ext cx="513644" cy="513644"/>
            </a:xfrm>
            <a:prstGeom prst="rect">
              <a:avLst/>
            </a:prstGeom>
          </p:spPr>
        </p:pic>
        <p:pic>
          <p:nvPicPr>
            <p:cNvPr id="12" name="Picture 11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721AEF4D-3E3C-44EA-8ABC-8A9846A7B73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287410" y="2630312"/>
              <a:ext cx="513644" cy="5136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322806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" name="Google Shape;133;p4"/>
          <p:cNvGrpSpPr/>
          <p:nvPr/>
        </p:nvGrpSpPr>
        <p:grpSpPr>
          <a:xfrm>
            <a:off x="6551713" y="1267138"/>
            <a:ext cx="5381068" cy="3838593"/>
            <a:chOff x="6550530" y="1626948"/>
            <a:chExt cx="5381068" cy="3838593"/>
          </a:xfrm>
        </p:grpSpPr>
        <p:pic>
          <p:nvPicPr>
            <p:cNvPr id="134" name="Google Shape;134;p4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6550530" y="2098567"/>
              <a:ext cx="4113333" cy="305902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5" name="Google Shape;135;p4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7134690" y="1626948"/>
              <a:ext cx="2542710" cy="471619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36" name="Google Shape;136;p4"/>
            <p:cNvGrpSpPr/>
            <p:nvPr/>
          </p:nvGrpSpPr>
          <p:grpSpPr>
            <a:xfrm>
              <a:off x="10094796" y="1669384"/>
              <a:ext cx="1836802" cy="3796157"/>
              <a:chOff x="7833326" y="342423"/>
              <a:chExt cx="3998455" cy="6131839"/>
            </a:xfrm>
          </p:grpSpPr>
          <p:sp>
            <p:nvSpPr>
              <p:cNvPr id="137" name="Google Shape;137;p4"/>
              <p:cNvSpPr/>
              <p:nvPr/>
            </p:nvSpPr>
            <p:spPr>
              <a:xfrm>
                <a:off x="7833329" y="4817197"/>
                <a:ext cx="2016574" cy="1657065"/>
              </a:xfrm>
              <a:prstGeom prst="roundRect">
                <a:avLst>
                  <a:gd name="adj" fmla="val 16667"/>
                </a:avLst>
              </a:prstGeom>
              <a:solidFill>
                <a:srgbClr val="00A19A"/>
              </a:solidFill>
              <a:ln w="1270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50"/>
                  <a:buFont typeface="Calibri"/>
                  <a:buNone/>
                </a:pPr>
                <a:endParaRPr sz="105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200"/>
                  <a:buFont typeface="Calibri"/>
                  <a:buNone/>
                </a:pPr>
                <a:r>
                  <a:rPr lang="en-US" sz="12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112</a:t>
                </a:r>
                <a:endParaRPr/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200"/>
                  <a:buFont typeface="Calibri"/>
                  <a:buNone/>
                </a:pPr>
                <a:r>
                  <a:rPr lang="en-US" sz="12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Faculties</a:t>
                </a:r>
                <a:endParaRPr/>
              </a:p>
            </p:txBody>
          </p:sp>
          <p:sp>
            <p:nvSpPr>
              <p:cNvPr id="138" name="Google Shape;138;p4"/>
              <p:cNvSpPr/>
              <p:nvPr/>
            </p:nvSpPr>
            <p:spPr>
              <a:xfrm>
                <a:off x="7833329" y="1665961"/>
                <a:ext cx="2016574" cy="1567022"/>
              </a:xfrm>
              <a:prstGeom prst="roundRect">
                <a:avLst>
                  <a:gd name="adj" fmla="val 16667"/>
                </a:avLst>
              </a:prstGeom>
              <a:solidFill>
                <a:srgbClr val="00A19A"/>
              </a:solidFill>
              <a:ln w="1270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00"/>
                  <a:buFont typeface="Calibri"/>
                  <a:buNone/>
                </a:pPr>
                <a:endParaRPr sz="2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rPr lang="en-US" sz="14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260.000</a:t>
                </a:r>
                <a:endParaRPr sz="14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200"/>
                  <a:buFont typeface="Calibri"/>
                  <a:buNone/>
                </a:pPr>
                <a:r>
                  <a:rPr lang="en-US" sz="12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Students</a:t>
                </a:r>
                <a:endParaRPr/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" name="Google Shape;139;p4"/>
              <p:cNvSpPr/>
              <p:nvPr/>
            </p:nvSpPr>
            <p:spPr>
              <a:xfrm>
                <a:off x="10010031" y="1713390"/>
                <a:ext cx="1821750" cy="2193553"/>
              </a:xfrm>
              <a:prstGeom prst="roundRect">
                <a:avLst>
                  <a:gd name="adj" fmla="val 16667"/>
                </a:avLst>
              </a:prstGeom>
              <a:solidFill>
                <a:srgbClr val="00322F"/>
              </a:solidFill>
              <a:ln w="1270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rPr lang="en-US" sz="14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30.000</a:t>
                </a:r>
                <a:endParaRPr sz="14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200"/>
                  <a:buFont typeface="Calibri"/>
                  <a:buNone/>
                </a:pPr>
                <a:r>
                  <a:rPr lang="en-US" sz="12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Staff</a:t>
                </a:r>
                <a:endParaRPr/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0" name="Google Shape;140;p4"/>
              <p:cNvSpPr/>
              <p:nvPr/>
            </p:nvSpPr>
            <p:spPr>
              <a:xfrm>
                <a:off x="7833329" y="3325692"/>
                <a:ext cx="2016574" cy="1347977"/>
              </a:xfrm>
              <a:prstGeom prst="roundRect">
                <a:avLst>
                  <a:gd name="adj" fmla="val 16667"/>
                </a:avLst>
              </a:prstGeom>
              <a:solidFill>
                <a:srgbClr val="00322F"/>
              </a:solidFill>
              <a:ln w="1270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rPr lang="en-US" sz="14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673.922</a:t>
                </a:r>
                <a:endParaRPr/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rPr lang="en-US" sz="14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Alumni</a:t>
                </a:r>
                <a:endParaRPr/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1" name="Google Shape;141;p4"/>
              <p:cNvSpPr/>
              <p:nvPr/>
            </p:nvSpPr>
            <p:spPr>
              <a:xfrm>
                <a:off x="10010032" y="4115042"/>
                <a:ext cx="1821749" cy="2313054"/>
              </a:xfrm>
              <a:prstGeom prst="roundRect">
                <a:avLst>
                  <a:gd name="adj" fmla="val 16667"/>
                </a:avLst>
              </a:prstGeom>
              <a:solidFill>
                <a:srgbClr val="00A19A"/>
              </a:solidFill>
              <a:ln w="1270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900"/>
                  <a:buFont typeface="Calibri"/>
                  <a:buNone/>
                </a:pPr>
                <a:endParaRPr sz="9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200"/>
                  <a:buFont typeface="Calibri"/>
                  <a:buNone/>
                </a:pPr>
                <a:r>
                  <a:rPr lang="en-US" sz="12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813</a:t>
                </a:r>
                <a:endParaRPr/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200"/>
                  <a:buFont typeface="Calibri"/>
                  <a:buNone/>
                </a:pPr>
                <a:r>
                  <a:rPr lang="en-US" sz="12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Research Groups</a:t>
                </a:r>
                <a:endParaRPr sz="12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100"/>
                  <a:buFont typeface="Calibri"/>
                  <a:buNone/>
                </a:pPr>
                <a:endParaRPr sz="11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2" name="Google Shape;142;p4"/>
              <p:cNvSpPr/>
              <p:nvPr/>
            </p:nvSpPr>
            <p:spPr>
              <a:xfrm>
                <a:off x="7833326" y="342423"/>
                <a:ext cx="3998455" cy="992620"/>
              </a:xfrm>
              <a:prstGeom prst="roundRect">
                <a:avLst>
                  <a:gd name="adj" fmla="val 16667"/>
                </a:avLst>
              </a:prstGeom>
              <a:solidFill>
                <a:srgbClr val="00A19A"/>
              </a:solidFill>
              <a:ln w="1270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600"/>
                  <a:buFont typeface="Calibri"/>
                  <a:buNone/>
                </a:pPr>
                <a:r>
                  <a:rPr lang="en-US" sz="16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UNITING</a:t>
                </a:r>
                <a:endParaRPr sz="16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43" name="Google Shape;143;p4"/>
          <p:cNvSpPr txBox="1">
            <a:spLocks noGrp="1"/>
          </p:cNvSpPr>
          <p:nvPr>
            <p:ph type="title"/>
          </p:nvPr>
        </p:nvSpPr>
        <p:spPr>
          <a:xfrm>
            <a:off x="143340" y="116633"/>
            <a:ext cx="11905323" cy="108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288000" tIns="144000" rIns="72000" bIns="720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</a:pPr>
            <a:r>
              <a:rPr lang="en-US"/>
              <a:t>MEET OUR PROJECT TEAM | TASK 5.1: SDG RESEARCH DASHBOARD</a:t>
            </a:r>
            <a:br>
              <a:rPr lang="en-US"/>
            </a:br>
            <a:r>
              <a:rPr lang="en-US" sz="1800"/>
              <a:t>(ONE OF THE 20+ PROJECT TEAMS IN THIS UNIVERSITY ALLIANCE)</a:t>
            </a: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190D1BB-2759-4B98-88A1-05106B0B8A08}"/>
              </a:ext>
            </a:extLst>
          </p:cNvPr>
          <p:cNvGrpSpPr/>
          <p:nvPr/>
        </p:nvGrpSpPr>
        <p:grpSpPr>
          <a:xfrm>
            <a:off x="143340" y="1487424"/>
            <a:ext cx="6400800" cy="4973527"/>
            <a:chOff x="143340" y="1487424"/>
            <a:chExt cx="6400800" cy="4973527"/>
          </a:xfrm>
        </p:grpSpPr>
        <p:pic>
          <p:nvPicPr>
            <p:cNvPr id="144" name="Google Shape;144;p4" descr="Machine generated alternative text:&#10;View &#10;Robert Jaworek &#10;Eike Spielberg &#10;Maurice (VI-I) Vanderfeesten &#10;José Luis I*Sris &#10;Felix Schmidt &#10;N Strong (Unive... &#10;Participants (12) &#10;Q Find a participant &#10;Maurice (VI-I) Vanderfeesten (Host, me) &#10;H. Klüpfel (LIDE) (Guest) &#10;Eike Spielberg (Guest) &#10;Alec Goldstone (Guest) &#10;Baldvin Zarioh (Guest) &#10;Felix Schmidt (Guest) &#10;Hanna (Guest) &#10;Jordy Gevers (VIJ Amsterdam) &#10;José Luis &amp; Cris (Guest) &#10;N Strong (University of Aberdeen) (Guest) &#10;Robert Jaworek (Guest) &#10;Thomas Haselwanter (LFLI Innsbruck) (Guest) % Cn &#10;e &#10;o &#10;o &#10;go slower &#10;o &#10;go faster &#10;more &#10;clear all 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43340" y="1487424"/>
              <a:ext cx="6400800" cy="4973527"/>
            </a:xfrm>
            <a:prstGeom prst="rect">
              <a:avLst/>
            </a:prstGeom>
            <a:noFill/>
            <a:ln>
              <a:noFill/>
            </a:ln>
            <a:effectLst>
              <a:outerShdw blurRad="292100" dist="139700" dir="2700000" algn="tl" rotWithShape="0">
                <a:srgbClr val="333333">
                  <a:alpha val="64705"/>
                </a:srgbClr>
              </a:outerShdw>
            </a:effectLst>
          </p:spPr>
        </p:pic>
        <p:pic>
          <p:nvPicPr>
            <p:cNvPr id="145" name="Google Shape;145;p4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1474203" y="5251126"/>
              <a:ext cx="685102" cy="2648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6" name="Google Shape;146;p4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1474203" y="4055063"/>
              <a:ext cx="685102" cy="2648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7" name="Google Shape;147;p4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5660613" y="1691017"/>
              <a:ext cx="685102" cy="2648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8" name="Google Shape;148;p4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3266622" y="5251126"/>
              <a:ext cx="980502" cy="31401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9" name="Google Shape;149;p4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1178803" y="1691017"/>
              <a:ext cx="980502" cy="31401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0" name="Google Shape;150;p4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5365213" y="4051398"/>
              <a:ext cx="980502" cy="31401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1" name="Google Shape;151;p4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3266622" y="1691017"/>
              <a:ext cx="980502" cy="31401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2" name="Google Shape;152;p4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1178803" y="2929835"/>
              <a:ext cx="980502" cy="31401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3" name="Google Shape;153;p4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3287627" y="2920939"/>
              <a:ext cx="980502" cy="31401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4" name="Google Shape;154;p4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5365213" y="2929835"/>
              <a:ext cx="980502" cy="31401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5" name="Google Shape;155;p4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3287627" y="4791713"/>
              <a:ext cx="980502" cy="31401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56" name="Google Shape;156;p4"/>
          <p:cNvGrpSpPr/>
          <p:nvPr/>
        </p:nvGrpSpPr>
        <p:grpSpPr>
          <a:xfrm>
            <a:off x="6743700" y="4855179"/>
            <a:ext cx="5189081" cy="1899077"/>
            <a:chOff x="6803313" y="4660904"/>
            <a:chExt cx="5189081" cy="1358007"/>
          </a:xfrm>
        </p:grpSpPr>
        <p:sp>
          <p:nvSpPr>
            <p:cNvPr id="157" name="Google Shape;157;p4"/>
            <p:cNvSpPr/>
            <p:nvPr/>
          </p:nvSpPr>
          <p:spPr>
            <a:xfrm>
              <a:off x="6803313" y="4660904"/>
              <a:ext cx="5189081" cy="1358007"/>
            </a:xfrm>
            <a:prstGeom prst="roundRect">
              <a:avLst>
                <a:gd name="adj" fmla="val 16667"/>
              </a:avLst>
            </a:prstGeom>
            <a:solidFill>
              <a:srgbClr val="00A19A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Work package 5: Aurora Sustainability Pioneers</a:t>
              </a:r>
              <a:endPara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" name="Google Shape;158;p4"/>
            <p:cNvSpPr/>
            <p:nvPr/>
          </p:nvSpPr>
          <p:spPr>
            <a:xfrm>
              <a:off x="8768245" y="5167281"/>
              <a:ext cx="1382118" cy="678820"/>
            </a:xfrm>
            <a:prstGeom prst="roundRect">
              <a:avLst>
                <a:gd name="adj" fmla="val 16667"/>
              </a:avLst>
            </a:prstGeom>
            <a:solidFill>
              <a:srgbClr val="00322F">
                <a:alpha val="57647"/>
              </a:srgbClr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Task </a:t>
              </a:r>
              <a:r>
                <a:rPr lang="en-US" sz="11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5.2</a:t>
              </a:r>
              <a:r>
                <a:rPr lang="en-US" sz="11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1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Aurora Sustainability Education</a:t>
              </a:r>
              <a:endParaRPr sz="11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" name="Google Shape;159;p4"/>
            <p:cNvSpPr/>
            <p:nvPr/>
          </p:nvSpPr>
          <p:spPr>
            <a:xfrm>
              <a:off x="10217916" y="5167281"/>
              <a:ext cx="1382117" cy="678820"/>
            </a:xfrm>
            <a:prstGeom prst="roundRect">
              <a:avLst>
                <a:gd name="adj" fmla="val 16667"/>
              </a:avLst>
            </a:prstGeom>
            <a:solidFill>
              <a:srgbClr val="00322F">
                <a:alpha val="57647"/>
              </a:srgbClr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Task 5.3 </a:t>
              </a:r>
              <a:r>
                <a:rPr lang="en-US" sz="11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Aurora Sustainable Campus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Action plan ASCA</a:t>
              </a:r>
              <a:endParaRPr sz="11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" name="Google Shape;160;p4"/>
            <p:cNvSpPr/>
            <p:nvPr/>
          </p:nvSpPr>
          <p:spPr>
            <a:xfrm>
              <a:off x="7076871" y="5048570"/>
              <a:ext cx="1623821" cy="797530"/>
            </a:xfrm>
            <a:prstGeom prst="roundRect">
              <a:avLst>
                <a:gd name="adj" fmla="val 16667"/>
              </a:avLst>
            </a:prstGeom>
            <a:solidFill>
              <a:srgbClr val="00322F">
                <a:alpha val="57647"/>
              </a:srgbClr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Calibri"/>
                <a:buNone/>
              </a:pPr>
              <a:r>
                <a:rPr lang="en-US" sz="1200" b="1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Task 5.1 Aurora SDG Research </a:t>
              </a:r>
              <a:r>
                <a:rPr lang="en-US" sz="1200"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D</a:t>
              </a:r>
              <a:r>
                <a:rPr lang="en-US" sz="1200" b="1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ashboard</a:t>
              </a:r>
              <a:endParaRPr sz="12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3074" name="Picture 2">
            <a:extLst>
              <a:ext uri="{FF2B5EF4-FFF2-40B4-BE49-F238E27FC236}">
                <a16:creationId xmlns:a16="http://schemas.microsoft.com/office/drawing/2014/main" id="{31F7B5F0-274B-478C-9CB4-42649AE9B0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1" b="3912"/>
          <a:stretch/>
        </p:blipFill>
        <p:spPr bwMode="auto">
          <a:xfrm>
            <a:off x="4394399" y="5251126"/>
            <a:ext cx="2015700" cy="1095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0E7F2E1B-A7D7-4B6F-B0CE-F96BD6EDEF9E}"/>
              </a:ext>
            </a:extLst>
          </p:cNvPr>
          <p:cNvSpPr txBox="1"/>
          <p:nvPr/>
        </p:nvSpPr>
        <p:spPr>
          <a:xfrm>
            <a:off x="3053442" y="1971656"/>
            <a:ext cx="8323730" cy="2702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GB" sz="2200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Aurora is a partnership of like-minded and closely collaborating research intensive European universities, who use their academic excellence to drive societal change and contribute to the sustainable development goals.</a:t>
            </a:r>
            <a:endParaRPr lang="LID4096" sz="2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3338EB-23B2-4A72-B625-9DD165253817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/>
              <a:t>Aurora’s Collaborative Statement</a:t>
            </a:r>
            <a:endParaRPr lang="LID4096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B7D49B-FB06-4A59-AE78-EF31EBF498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75653"/>
          <a:stretch/>
        </p:blipFill>
        <p:spPr>
          <a:xfrm>
            <a:off x="165860" y="2057208"/>
            <a:ext cx="2887582" cy="2743583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20779DC-B96F-47AD-9778-8983DBD5F2B9}"/>
              </a:ext>
            </a:extLst>
          </p:cNvPr>
          <p:cNvCxnSpPr>
            <a:cxnSpLocks/>
          </p:cNvCxnSpPr>
          <p:nvPr/>
        </p:nvCxnSpPr>
        <p:spPr>
          <a:xfrm>
            <a:off x="4355247" y="3984015"/>
            <a:ext cx="2715025" cy="0"/>
          </a:xfrm>
          <a:prstGeom prst="line">
            <a:avLst/>
          </a:prstGeom>
          <a:ln w="76200">
            <a:solidFill>
              <a:srgbClr val="1E766E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28CDA94-749B-4A01-80BF-ACE74CCD33EC}"/>
              </a:ext>
            </a:extLst>
          </p:cNvPr>
          <p:cNvCxnSpPr>
            <a:cxnSpLocks/>
          </p:cNvCxnSpPr>
          <p:nvPr/>
        </p:nvCxnSpPr>
        <p:spPr>
          <a:xfrm>
            <a:off x="7464871" y="3984015"/>
            <a:ext cx="2732955" cy="0"/>
          </a:xfrm>
          <a:prstGeom prst="line">
            <a:avLst/>
          </a:prstGeom>
          <a:ln w="76200">
            <a:solidFill>
              <a:srgbClr val="1E766E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9E354BC-AF57-4B8C-992C-24FD146459F9}"/>
              </a:ext>
            </a:extLst>
          </p:cNvPr>
          <p:cNvCxnSpPr>
            <a:cxnSpLocks/>
          </p:cNvCxnSpPr>
          <p:nvPr/>
        </p:nvCxnSpPr>
        <p:spPr>
          <a:xfrm>
            <a:off x="5421086" y="4674191"/>
            <a:ext cx="4087571" cy="0"/>
          </a:xfrm>
          <a:prstGeom prst="line">
            <a:avLst/>
          </a:prstGeom>
          <a:ln w="76200">
            <a:solidFill>
              <a:srgbClr val="1E766E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Graphic 15" descr="Badge 3 with solid fill">
            <a:extLst>
              <a:ext uri="{FF2B5EF4-FFF2-40B4-BE49-F238E27FC236}">
                <a16:creationId xmlns:a16="http://schemas.microsoft.com/office/drawing/2014/main" id="{A7D6A661-3D85-41BA-B2C3-0E82651150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36504" y="3213593"/>
            <a:ext cx="572153" cy="572153"/>
          </a:xfrm>
          <a:prstGeom prst="rect">
            <a:avLst/>
          </a:prstGeom>
        </p:spPr>
      </p:pic>
      <p:pic>
        <p:nvPicPr>
          <p:cNvPr id="18" name="Graphic 17" descr="Badge with solid fill">
            <a:extLst>
              <a:ext uri="{FF2B5EF4-FFF2-40B4-BE49-F238E27FC236}">
                <a16:creationId xmlns:a16="http://schemas.microsoft.com/office/drawing/2014/main" id="{0893E1AA-E6C1-4912-85CA-4F163E72219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360380" y="3279975"/>
            <a:ext cx="572153" cy="572153"/>
          </a:xfrm>
          <a:prstGeom prst="rect">
            <a:avLst/>
          </a:prstGeom>
        </p:spPr>
      </p:pic>
      <p:pic>
        <p:nvPicPr>
          <p:cNvPr id="20" name="Graphic 19" descr="Badge 1 with solid fill">
            <a:extLst>
              <a:ext uri="{FF2B5EF4-FFF2-40B4-BE49-F238E27FC236}">
                <a16:creationId xmlns:a16="http://schemas.microsoft.com/office/drawing/2014/main" id="{AB05ABE1-BA80-47BC-9FFF-10973AA00FF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809923" y="2512307"/>
            <a:ext cx="572153" cy="572153"/>
          </a:xfrm>
          <a:prstGeom prst="rect">
            <a:avLst/>
          </a:prstGeom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4704CBF-8DE8-43DD-9D08-0C5C27064965}"/>
              </a:ext>
            </a:extLst>
          </p:cNvPr>
          <p:cNvCxnSpPr>
            <a:cxnSpLocks/>
          </p:cNvCxnSpPr>
          <p:nvPr/>
        </p:nvCxnSpPr>
        <p:spPr>
          <a:xfrm>
            <a:off x="4937633" y="3287330"/>
            <a:ext cx="2366681" cy="0"/>
          </a:xfrm>
          <a:prstGeom prst="line">
            <a:avLst/>
          </a:prstGeom>
          <a:ln w="76200">
            <a:solidFill>
              <a:srgbClr val="1E766E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Graphic 30" descr="Badge 4 with solid fill">
            <a:extLst>
              <a:ext uri="{FF2B5EF4-FFF2-40B4-BE49-F238E27FC236}">
                <a16:creationId xmlns:a16="http://schemas.microsoft.com/office/drawing/2014/main" id="{E06F61B5-8CEA-4472-BD65-50D6E613F5A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508657" y="4042903"/>
            <a:ext cx="572400" cy="5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74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0E7F2E1B-A7D7-4B6F-B0CE-F96BD6EDEF9E}"/>
              </a:ext>
            </a:extLst>
          </p:cNvPr>
          <p:cNvSpPr txBox="1"/>
          <p:nvPr/>
        </p:nvSpPr>
        <p:spPr>
          <a:xfrm>
            <a:off x="1628691" y="1936062"/>
            <a:ext cx="9918657" cy="42260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GB" sz="2200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research intensive : publications and data as research output</a:t>
            </a:r>
          </a:p>
          <a:p>
            <a:pPr>
              <a:lnSpc>
                <a:spcPct val="200000"/>
              </a:lnSpc>
            </a:pPr>
            <a:r>
              <a:rPr lang="en-GB" sz="2200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academic excellence : field weighted citation impact</a:t>
            </a:r>
          </a:p>
          <a:p>
            <a:pPr>
              <a:lnSpc>
                <a:spcPct val="200000"/>
              </a:lnSpc>
            </a:pPr>
            <a:r>
              <a:rPr lang="en-GB" sz="2200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drive societal change : open accessible, </a:t>
            </a:r>
          </a:p>
          <a:p>
            <a:pPr>
              <a:lnSpc>
                <a:spcPct val="150000"/>
              </a:lnSpc>
            </a:pPr>
            <a:r>
              <a:rPr lang="en-GB" sz="2200" dirty="0">
                <a:solidFill>
                  <a:srgbClr val="444444"/>
                </a:solidFill>
                <a:latin typeface="Open Sans" panose="020B0606030504020204" pitchFamily="34" charset="0"/>
              </a:rPr>
              <a:t>			</a:t>
            </a:r>
            <a:r>
              <a:rPr lang="en-GB" sz="2200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used in policy documents,  </a:t>
            </a:r>
          </a:p>
          <a:p>
            <a:pPr>
              <a:lnSpc>
                <a:spcPct val="150000"/>
              </a:lnSpc>
            </a:pPr>
            <a:r>
              <a:rPr lang="en-GB" sz="2200" dirty="0">
                <a:solidFill>
                  <a:srgbClr val="444444"/>
                </a:solidFill>
                <a:latin typeface="Open Sans" panose="020B0606030504020204" pitchFamily="34" charset="0"/>
              </a:rPr>
              <a:t>			used in patents,</a:t>
            </a:r>
          </a:p>
          <a:p>
            <a:pPr>
              <a:lnSpc>
                <a:spcPct val="150000"/>
              </a:lnSpc>
            </a:pPr>
            <a:r>
              <a:rPr lang="en-GB" sz="2200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			used in news</a:t>
            </a:r>
          </a:p>
          <a:p>
            <a:pPr>
              <a:lnSpc>
                <a:spcPct val="200000"/>
              </a:lnSpc>
            </a:pPr>
            <a:r>
              <a:rPr lang="en-GB" sz="2200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contribute to the sustainable development goals : filter related research</a:t>
            </a:r>
            <a:endParaRPr lang="LID4096" sz="2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3338EB-23B2-4A72-B625-9DD165253817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/>
              <a:t>Proxy Indicators</a:t>
            </a:r>
            <a:endParaRPr lang="LID4096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B7D49B-FB06-4A59-AE78-EF31EBF498E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5653"/>
          <a:stretch/>
        </p:blipFill>
        <p:spPr>
          <a:xfrm>
            <a:off x="519645" y="1230632"/>
            <a:ext cx="915253" cy="869611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20779DC-B96F-47AD-9778-8983DBD5F2B9}"/>
              </a:ext>
            </a:extLst>
          </p:cNvPr>
          <p:cNvCxnSpPr>
            <a:cxnSpLocks/>
          </p:cNvCxnSpPr>
          <p:nvPr/>
        </p:nvCxnSpPr>
        <p:spPr>
          <a:xfrm>
            <a:off x="1699133" y="3287330"/>
            <a:ext cx="2715025" cy="0"/>
          </a:xfrm>
          <a:prstGeom prst="line">
            <a:avLst/>
          </a:prstGeom>
          <a:ln w="76200">
            <a:solidFill>
              <a:srgbClr val="1E766E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28CDA94-749B-4A01-80BF-ACE74CCD33EC}"/>
              </a:ext>
            </a:extLst>
          </p:cNvPr>
          <p:cNvCxnSpPr>
            <a:cxnSpLocks/>
          </p:cNvCxnSpPr>
          <p:nvPr/>
        </p:nvCxnSpPr>
        <p:spPr>
          <a:xfrm>
            <a:off x="1699133" y="3978572"/>
            <a:ext cx="2732955" cy="0"/>
          </a:xfrm>
          <a:prstGeom prst="line">
            <a:avLst/>
          </a:prstGeom>
          <a:ln w="76200">
            <a:solidFill>
              <a:srgbClr val="1E766E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9E354BC-AF57-4B8C-992C-24FD146459F9}"/>
              </a:ext>
            </a:extLst>
          </p:cNvPr>
          <p:cNvCxnSpPr>
            <a:cxnSpLocks/>
          </p:cNvCxnSpPr>
          <p:nvPr/>
        </p:nvCxnSpPr>
        <p:spPr>
          <a:xfrm>
            <a:off x="3978729" y="6089334"/>
            <a:ext cx="4087571" cy="0"/>
          </a:xfrm>
          <a:prstGeom prst="line">
            <a:avLst/>
          </a:prstGeom>
          <a:ln w="76200">
            <a:solidFill>
              <a:srgbClr val="1E766E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Graphic 15" descr="Badge 3 with solid fill">
            <a:extLst>
              <a:ext uri="{FF2B5EF4-FFF2-40B4-BE49-F238E27FC236}">
                <a16:creationId xmlns:a16="http://schemas.microsoft.com/office/drawing/2014/main" id="{A7D6A661-3D85-41BA-B2C3-0E82651150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4899" y="3697938"/>
            <a:ext cx="572153" cy="572153"/>
          </a:xfrm>
          <a:prstGeom prst="rect">
            <a:avLst/>
          </a:prstGeom>
        </p:spPr>
      </p:pic>
      <p:pic>
        <p:nvPicPr>
          <p:cNvPr id="18" name="Graphic 17" descr="Badge with solid fill">
            <a:extLst>
              <a:ext uri="{FF2B5EF4-FFF2-40B4-BE49-F238E27FC236}">
                <a16:creationId xmlns:a16="http://schemas.microsoft.com/office/drawing/2014/main" id="{0893E1AA-E6C1-4912-85CA-4F163E72219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44899" y="2856847"/>
            <a:ext cx="572153" cy="572153"/>
          </a:xfrm>
          <a:prstGeom prst="rect">
            <a:avLst/>
          </a:prstGeom>
        </p:spPr>
      </p:pic>
      <p:pic>
        <p:nvPicPr>
          <p:cNvPr id="20" name="Graphic 19" descr="Badge 1 with solid fill">
            <a:extLst>
              <a:ext uri="{FF2B5EF4-FFF2-40B4-BE49-F238E27FC236}">
                <a16:creationId xmlns:a16="http://schemas.microsoft.com/office/drawing/2014/main" id="{AB05ABE1-BA80-47BC-9FFF-10973AA00FF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44900" y="2100243"/>
            <a:ext cx="572153" cy="572153"/>
          </a:xfrm>
          <a:prstGeom prst="rect">
            <a:avLst/>
          </a:prstGeom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4704CBF-8DE8-43DD-9D08-0C5C27064965}"/>
              </a:ext>
            </a:extLst>
          </p:cNvPr>
          <p:cNvCxnSpPr>
            <a:cxnSpLocks/>
          </p:cNvCxnSpPr>
          <p:nvPr/>
        </p:nvCxnSpPr>
        <p:spPr>
          <a:xfrm>
            <a:off x="1699133" y="2612369"/>
            <a:ext cx="2366681" cy="0"/>
          </a:xfrm>
          <a:prstGeom prst="line">
            <a:avLst/>
          </a:prstGeom>
          <a:ln w="76200">
            <a:solidFill>
              <a:srgbClr val="1E766E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Graphic 12" descr="Badge 4 with solid fill">
            <a:extLst>
              <a:ext uri="{FF2B5EF4-FFF2-40B4-BE49-F238E27FC236}">
                <a16:creationId xmlns:a16="http://schemas.microsoft.com/office/drawing/2014/main" id="{1186EC07-8FF9-4772-88AB-E341E434A44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44652" y="5627368"/>
            <a:ext cx="572400" cy="5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760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338EB-23B2-4A72-B625-9DD165253817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/>
              <a:t>Proxy Indicators</a:t>
            </a:r>
            <a:endParaRPr lang="LID4096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B7D49B-FB06-4A59-AE78-EF31EBF498E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5653"/>
          <a:stretch/>
        </p:blipFill>
        <p:spPr>
          <a:xfrm>
            <a:off x="519645" y="1230632"/>
            <a:ext cx="915253" cy="869611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29CBD786-6419-434E-9BA2-9885D57A7415}"/>
              </a:ext>
            </a:extLst>
          </p:cNvPr>
          <p:cNvGrpSpPr/>
          <p:nvPr/>
        </p:nvGrpSpPr>
        <p:grpSpPr>
          <a:xfrm>
            <a:off x="644652" y="1936062"/>
            <a:ext cx="10902696" cy="4263706"/>
            <a:chOff x="644652" y="1936062"/>
            <a:chExt cx="10902696" cy="4263706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E7F2E1B-A7D7-4B6F-B0CE-F96BD6EDEF9E}"/>
                </a:ext>
              </a:extLst>
            </p:cNvPr>
            <p:cNvSpPr txBox="1"/>
            <p:nvPr/>
          </p:nvSpPr>
          <p:spPr>
            <a:xfrm>
              <a:off x="1628691" y="1936062"/>
              <a:ext cx="9918657" cy="42260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GB" sz="2200" b="0" i="0" dirty="0">
                  <a:solidFill>
                    <a:srgbClr val="444444"/>
                  </a:solidFill>
                  <a:effectLst/>
                  <a:latin typeface="Open Sans" panose="020B0606030504020204" pitchFamily="34" charset="0"/>
                </a:rPr>
                <a:t>research intensive : publications and data as research output</a:t>
              </a:r>
            </a:p>
            <a:p>
              <a:pPr>
                <a:lnSpc>
                  <a:spcPct val="200000"/>
                </a:lnSpc>
              </a:pPr>
              <a:r>
                <a:rPr lang="en-GB" sz="2200" b="0" i="0" dirty="0">
                  <a:solidFill>
                    <a:srgbClr val="444444"/>
                  </a:solidFill>
                  <a:effectLst/>
                  <a:latin typeface="Open Sans" panose="020B0606030504020204" pitchFamily="34" charset="0"/>
                </a:rPr>
                <a:t>academic excellence : field weighted citation impact</a:t>
              </a:r>
            </a:p>
            <a:p>
              <a:pPr>
                <a:lnSpc>
                  <a:spcPct val="200000"/>
                </a:lnSpc>
              </a:pPr>
              <a:r>
                <a:rPr lang="en-GB" sz="2200" b="0" i="0" dirty="0">
                  <a:solidFill>
                    <a:srgbClr val="444444"/>
                  </a:solidFill>
                  <a:effectLst/>
                  <a:latin typeface="Open Sans" panose="020B0606030504020204" pitchFamily="34" charset="0"/>
                </a:rPr>
                <a:t>drive societal change : open accessible, </a:t>
              </a:r>
            </a:p>
            <a:p>
              <a:pPr>
                <a:lnSpc>
                  <a:spcPct val="150000"/>
                </a:lnSpc>
              </a:pPr>
              <a:r>
                <a:rPr lang="en-GB" sz="2200" dirty="0">
                  <a:solidFill>
                    <a:srgbClr val="444444"/>
                  </a:solidFill>
                  <a:latin typeface="Open Sans" panose="020B0606030504020204" pitchFamily="34" charset="0"/>
                </a:rPr>
                <a:t>			</a:t>
              </a:r>
              <a:r>
                <a:rPr lang="en-GB" sz="2200" b="0" i="0" dirty="0">
                  <a:solidFill>
                    <a:srgbClr val="444444"/>
                  </a:solidFill>
                  <a:effectLst/>
                  <a:latin typeface="Open Sans" panose="020B0606030504020204" pitchFamily="34" charset="0"/>
                </a:rPr>
                <a:t>used in policy documents,  </a:t>
              </a:r>
            </a:p>
            <a:p>
              <a:pPr>
                <a:lnSpc>
                  <a:spcPct val="150000"/>
                </a:lnSpc>
              </a:pPr>
              <a:r>
                <a:rPr lang="en-GB" sz="2200" dirty="0">
                  <a:solidFill>
                    <a:srgbClr val="444444"/>
                  </a:solidFill>
                  <a:latin typeface="Open Sans" panose="020B0606030504020204" pitchFamily="34" charset="0"/>
                </a:rPr>
                <a:t>			used in patents,</a:t>
              </a:r>
            </a:p>
            <a:p>
              <a:pPr>
                <a:lnSpc>
                  <a:spcPct val="150000"/>
                </a:lnSpc>
              </a:pPr>
              <a:r>
                <a:rPr lang="en-GB" sz="2200" b="0" i="0" dirty="0">
                  <a:solidFill>
                    <a:srgbClr val="444444"/>
                  </a:solidFill>
                  <a:effectLst/>
                  <a:latin typeface="Open Sans" panose="020B0606030504020204" pitchFamily="34" charset="0"/>
                </a:rPr>
                <a:t>			used in news</a:t>
              </a:r>
            </a:p>
            <a:p>
              <a:pPr>
                <a:lnSpc>
                  <a:spcPct val="200000"/>
                </a:lnSpc>
              </a:pPr>
              <a:r>
                <a:rPr lang="en-GB" sz="2200" b="0" i="0" dirty="0">
                  <a:solidFill>
                    <a:srgbClr val="444444"/>
                  </a:solidFill>
                  <a:effectLst/>
                  <a:latin typeface="Open Sans" panose="020B0606030504020204" pitchFamily="34" charset="0"/>
                </a:rPr>
                <a:t>contribute to the sustainable development goals : filter related research</a:t>
              </a:r>
              <a:endParaRPr lang="LID4096" sz="2200" dirty="0"/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A20779DC-B96F-47AD-9778-8983DBD5F2B9}"/>
                </a:ext>
              </a:extLst>
            </p:cNvPr>
            <p:cNvCxnSpPr>
              <a:cxnSpLocks/>
            </p:cNvCxnSpPr>
            <p:nvPr/>
          </p:nvCxnSpPr>
          <p:spPr>
            <a:xfrm>
              <a:off x="1699133" y="3287330"/>
              <a:ext cx="2715025" cy="0"/>
            </a:xfrm>
            <a:prstGeom prst="line">
              <a:avLst/>
            </a:prstGeom>
            <a:ln w="76200">
              <a:solidFill>
                <a:srgbClr val="1E766E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428CDA94-749B-4A01-80BF-ACE74CCD33EC}"/>
                </a:ext>
              </a:extLst>
            </p:cNvPr>
            <p:cNvCxnSpPr>
              <a:cxnSpLocks/>
            </p:cNvCxnSpPr>
            <p:nvPr/>
          </p:nvCxnSpPr>
          <p:spPr>
            <a:xfrm>
              <a:off x="1699133" y="3978572"/>
              <a:ext cx="2732955" cy="0"/>
            </a:xfrm>
            <a:prstGeom prst="line">
              <a:avLst/>
            </a:prstGeom>
            <a:ln w="76200">
              <a:solidFill>
                <a:srgbClr val="1E766E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9E354BC-AF57-4B8C-992C-24FD146459F9}"/>
                </a:ext>
              </a:extLst>
            </p:cNvPr>
            <p:cNvCxnSpPr>
              <a:cxnSpLocks/>
            </p:cNvCxnSpPr>
            <p:nvPr/>
          </p:nvCxnSpPr>
          <p:spPr>
            <a:xfrm>
              <a:off x="3978729" y="6089334"/>
              <a:ext cx="4087571" cy="0"/>
            </a:xfrm>
            <a:prstGeom prst="line">
              <a:avLst/>
            </a:prstGeom>
            <a:ln w="76200">
              <a:solidFill>
                <a:srgbClr val="1E766E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" name="Graphic 15" descr="Badge 3 with solid fill">
              <a:extLst>
                <a:ext uri="{FF2B5EF4-FFF2-40B4-BE49-F238E27FC236}">
                  <a16:creationId xmlns:a16="http://schemas.microsoft.com/office/drawing/2014/main" id="{A7D6A661-3D85-41BA-B2C3-0E82651150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44899" y="3697938"/>
              <a:ext cx="572153" cy="572153"/>
            </a:xfrm>
            <a:prstGeom prst="rect">
              <a:avLst/>
            </a:prstGeom>
          </p:spPr>
        </p:pic>
        <p:pic>
          <p:nvPicPr>
            <p:cNvPr id="18" name="Graphic 17" descr="Badge with solid fill">
              <a:extLst>
                <a:ext uri="{FF2B5EF4-FFF2-40B4-BE49-F238E27FC236}">
                  <a16:creationId xmlns:a16="http://schemas.microsoft.com/office/drawing/2014/main" id="{0893E1AA-E6C1-4912-85CA-4F163E72219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44899" y="2856847"/>
              <a:ext cx="572153" cy="572153"/>
            </a:xfrm>
            <a:prstGeom prst="rect">
              <a:avLst/>
            </a:prstGeom>
          </p:spPr>
        </p:pic>
        <p:pic>
          <p:nvPicPr>
            <p:cNvPr id="20" name="Graphic 19" descr="Badge 1 with solid fill">
              <a:extLst>
                <a:ext uri="{FF2B5EF4-FFF2-40B4-BE49-F238E27FC236}">
                  <a16:creationId xmlns:a16="http://schemas.microsoft.com/office/drawing/2014/main" id="{AB05ABE1-BA80-47BC-9FFF-10973AA00FF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44900" y="2100243"/>
              <a:ext cx="572153" cy="572153"/>
            </a:xfrm>
            <a:prstGeom prst="rect">
              <a:avLst/>
            </a:prstGeom>
          </p:spPr>
        </p:pic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4704CBF-8DE8-43DD-9D08-0C5C27064965}"/>
                </a:ext>
              </a:extLst>
            </p:cNvPr>
            <p:cNvCxnSpPr>
              <a:cxnSpLocks/>
            </p:cNvCxnSpPr>
            <p:nvPr/>
          </p:nvCxnSpPr>
          <p:spPr>
            <a:xfrm>
              <a:off x="1699133" y="2612369"/>
              <a:ext cx="2366681" cy="0"/>
            </a:xfrm>
            <a:prstGeom prst="line">
              <a:avLst/>
            </a:prstGeom>
            <a:ln w="76200">
              <a:solidFill>
                <a:srgbClr val="1E766E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Graphic 12" descr="Badge 4 with solid fill">
              <a:extLst>
                <a:ext uri="{FF2B5EF4-FFF2-40B4-BE49-F238E27FC236}">
                  <a16:creationId xmlns:a16="http://schemas.microsoft.com/office/drawing/2014/main" id="{1186EC07-8FF9-4772-88AB-E341E434A44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644652" y="5627368"/>
              <a:ext cx="572400" cy="572400"/>
            </a:xfrm>
            <a:prstGeom prst="rect">
              <a:avLst/>
            </a:prstGeom>
          </p:spPr>
        </p:pic>
      </p:grpSp>
      <p:pic>
        <p:nvPicPr>
          <p:cNvPr id="14" name="Google Shape;112;p2">
            <a:extLst>
              <a:ext uri="{FF2B5EF4-FFF2-40B4-BE49-F238E27FC236}">
                <a16:creationId xmlns:a16="http://schemas.microsoft.com/office/drawing/2014/main" id="{82F1B8C6-1785-45B8-9C3D-A1DF8AADC403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4593631" y="973105"/>
            <a:ext cx="7122588" cy="462845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pic>
        <p:nvPicPr>
          <p:cNvPr id="15" name="Graphic 14" descr="Badge 3 with solid fill">
            <a:extLst>
              <a:ext uri="{FF2B5EF4-FFF2-40B4-BE49-F238E27FC236}">
                <a16:creationId xmlns:a16="http://schemas.microsoft.com/office/drawing/2014/main" id="{CF360068-03F9-4423-BB5C-B2E50D587F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89968" y="1677671"/>
            <a:ext cx="572153" cy="572153"/>
          </a:xfrm>
          <a:prstGeom prst="rect">
            <a:avLst/>
          </a:prstGeom>
        </p:spPr>
      </p:pic>
      <p:pic>
        <p:nvPicPr>
          <p:cNvPr id="17" name="Graphic 16" descr="Badge with solid fill">
            <a:extLst>
              <a:ext uri="{FF2B5EF4-FFF2-40B4-BE49-F238E27FC236}">
                <a16:creationId xmlns:a16="http://schemas.microsoft.com/office/drawing/2014/main" id="{F6795DFD-2787-494E-B0E3-F3117D9AE2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246617" y="3390399"/>
            <a:ext cx="572153" cy="572153"/>
          </a:xfrm>
          <a:prstGeom prst="rect">
            <a:avLst/>
          </a:prstGeom>
        </p:spPr>
      </p:pic>
      <p:pic>
        <p:nvPicPr>
          <p:cNvPr id="19" name="Graphic 18" descr="Badge 1 with solid fill">
            <a:extLst>
              <a:ext uri="{FF2B5EF4-FFF2-40B4-BE49-F238E27FC236}">
                <a16:creationId xmlns:a16="http://schemas.microsoft.com/office/drawing/2014/main" id="{F7E90A06-CF22-4EC5-ABFD-106216D8114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246617" y="1729721"/>
            <a:ext cx="572153" cy="572153"/>
          </a:xfrm>
          <a:prstGeom prst="rect">
            <a:avLst/>
          </a:prstGeom>
        </p:spPr>
      </p:pic>
      <p:pic>
        <p:nvPicPr>
          <p:cNvPr id="21" name="Graphic 20" descr="Badge 4 with solid fill">
            <a:extLst>
              <a:ext uri="{FF2B5EF4-FFF2-40B4-BE49-F238E27FC236}">
                <a16:creationId xmlns:a16="http://schemas.microsoft.com/office/drawing/2014/main" id="{CA5B2833-113E-4CD2-A428-6D53F0291BC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043523" y="1244821"/>
            <a:ext cx="572400" cy="572400"/>
          </a:xfrm>
          <a:prstGeom prst="rect">
            <a:avLst/>
          </a:prstGeom>
        </p:spPr>
      </p:pic>
      <p:pic>
        <p:nvPicPr>
          <p:cNvPr id="23" name="Graphic 22" descr="Badge 3 with solid fill">
            <a:extLst>
              <a:ext uri="{FF2B5EF4-FFF2-40B4-BE49-F238E27FC236}">
                <a16:creationId xmlns:a16="http://schemas.microsoft.com/office/drawing/2014/main" id="{CB0085AD-E1A9-4A37-96D0-BEBBC9805C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59282" y="3405226"/>
            <a:ext cx="572153" cy="572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1618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86BFF1-DDE6-41ED-BA86-C35F78344528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1E766E">
              <a:alpha val="89803"/>
            </a:srgbClr>
          </a:solidFill>
        </p:spPr>
        <p:txBody>
          <a:bodyPr/>
          <a:lstStyle/>
          <a:p>
            <a:r>
              <a:rPr lang="en-US" dirty="0"/>
              <a:t>POTENTIAL: DISCOVER WHAT EXCELLENT RESEARCH IS UNKNOW TO POLICY MAKERS</a:t>
            </a:r>
            <a:endParaRPr lang="LID4096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7B8FE5B-2E29-4F13-B1F1-A6F50624BA5D}"/>
              </a:ext>
            </a:extLst>
          </p:cNvPr>
          <p:cNvGrpSpPr/>
          <p:nvPr/>
        </p:nvGrpSpPr>
        <p:grpSpPr>
          <a:xfrm>
            <a:off x="2080214" y="1298991"/>
            <a:ext cx="9968449" cy="5187768"/>
            <a:chOff x="857172" y="1182167"/>
            <a:chExt cx="10647145" cy="5540974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998D753-0DE1-4A48-BB31-5AA57B8F0CD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29325" y="1182167"/>
              <a:ext cx="10074992" cy="554097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" name="Graphic 4" descr="Badge 3 with solid fill">
              <a:extLst>
                <a:ext uri="{FF2B5EF4-FFF2-40B4-BE49-F238E27FC236}">
                  <a16:creationId xmlns:a16="http://schemas.microsoft.com/office/drawing/2014/main" id="{6A116942-21E4-433B-ADDE-6DA64FC1D8A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816786" y="2969324"/>
              <a:ext cx="572153" cy="572153"/>
            </a:xfrm>
            <a:prstGeom prst="rect">
              <a:avLst/>
            </a:prstGeom>
          </p:spPr>
        </p:pic>
        <p:pic>
          <p:nvPicPr>
            <p:cNvPr id="6" name="Graphic 5" descr="Badge with solid fill">
              <a:extLst>
                <a:ext uri="{FF2B5EF4-FFF2-40B4-BE49-F238E27FC236}">
                  <a16:creationId xmlns:a16="http://schemas.microsoft.com/office/drawing/2014/main" id="{0C3713D0-909E-4FE2-9B76-3A92A058881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266884" y="5587124"/>
              <a:ext cx="572153" cy="572153"/>
            </a:xfrm>
            <a:prstGeom prst="rect">
              <a:avLst/>
            </a:prstGeom>
          </p:spPr>
        </p:pic>
        <p:pic>
          <p:nvPicPr>
            <p:cNvPr id="7" name="Graphic 6" descr="Badge 1 with solid fill">
              <a:extLst>
                <a:ext uri="{FF2B5EF4-FFF2-40B4-BE49-F238E27FC236}">
                  <a16:creationId xmlns:a16="http://schemas.microsoft.com/office/drawing/2014/main" id="{851D6167-B266-4267-9D2A-49A1F54B529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57172" y="5224443"/>
              <a:ext cx="572153" cy="572153"/>
            </a:xfrm>
            <a:prstGeom prst="rect">
              <a:avLst/>
            </a:prstGeom>
          </p:spPr>
        </p:pic>
        <p:pic>
          <p:nvPicPr>
            <p:cNvPr id="8" name="Graphic 7" descr="Badge 4 with solid fill">
              <a:extLst>
                <a:ext uri="{FF2B5EF4-FFF2-40B4-BE49-F238E27FC236}">
                  <a16:creationId xmlns:a16="http://schemas.microsoft.com/office/drawing/2014/main" id="{6CFD4A88-19DC-4EA1-A654-C6724408148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930975" y="1721818"/>
              <a:ext cx="572400" cy="572400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16D580D-08B2-4436-8E10-D395596A6503}"/>
              </a:ext>
            </a:extLst>
          </p:cNvPr>
          <p:cNvGrpSpPr/>
          <p:nvPr/>
        </p:nvGrpSpPr>
        <p:grpSpPr>
          <a:xfrm>
            <a:off x="-75125" y="2004301"/>
            <a:ext cx="10455589" cy="2825184"/>
            <a:chOff x="1091759" y="1936062"/>
            <a:chExt cx="10455589" cy="2825184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B16988A-F19C-4D6E-9504-94CBB6D72578}"/>
                </a:ext>
              </a:extLst>
            </p:cNvPr>
            <p:cNvSpPr txBox="1"/>
            <p:nvPr/>
          </p:nvSpPr>
          <p:spPr>
            <a:xfrm>
              <a:off x="1628691" y="1936062"/>
              <a:ext cx="9918657" cy="27025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GB" sz="2200" dirty="0">
                  <a:solidFill>
                    <a:srgbClr val="444444"/>
                  </a:solidFill>
                  <a:latin typeface="Open Sans" panose="020B0606030504020204" pitchFamily="34" charset="0"/>
                </a:rPr>
                <a:t>R</a:t>
              </a:r>
              <a:r>
                <a:rPr lang="en-GB" sz="2200" b="0" i="0" dirty="0">
                  <a:solidFill>
                    <a:srgbClr val="444444"/>
                  </a:solidFill>
                  <a:effectLst/>
                  <a:latin typeface="Open Sans" panose="020B0606030504020204" pitchFamily="34" charset="0"/>
                </a:rPr>
                <a:t>esearch </a:t>
              </a:r>
            </a:p>
            <a:p>
              <a:pPr>
                <a:lnSpc>
                  <a:spcPct val="200000"/>
                </a:lnSpc>
              </a:pPr>
              <a:r>
                <a:rPr lang="en-GB" sz="2200" b="0" i="0" dirty="0">
                  <a:solidFill>
                    <a:srgbClr val="444444"/>
                  </a:solidFill>
                  <a:effectLst/>
                  <a:latin typeface="Open Sans" panose="020B0606030504020204" pitchFamily="34" charset="0"/>
                </a:rPr>
                <a:t>Excellence</a:t>
              </a:r>
            </a:p>
            <a:p>
              <a:pPr>
                <a:lnSpc>
                  <a:spcPct val="200000"/>
                </a:lnSpc>
              </a:pPr>
              <a:r>
                <a:rPr lang="en-GB" sz="2200" dirty="0">
                  <a:solidFill>
                    <a:srgbClr val="444444"/>
                  </a:solidFill>
                  <a:latin typeface="Open Sans" panose="020B0606030504020204" pitchFamily="34" charset="0"/>
                </a:rPr>
                <a:t>S</a:t>
              </a:r>
              <a:r>
                <a:rPr lang="en-GB" sz="2200" b="0" i="0" dirty="0">
                  <a:solidFill>
                    <a:srgbClr val="444444"/>
                  </a:solidFill>
                  <a:effectLst/>
                  <a:latin typeface="Open Sans" panose="020B0606030504020204" pitchFamily="34" charset="0"/>
                </a:rPr>
                <a:t>ocietal change </a:t>
              </a:r>
            </a:p>
            <a:p>
              <a:pPr>
                <a:lnSpc>
                  <a:spcPct val="200000"/>
                </a:lnSpc>
              </a:pPr>
              <a:r>
                <a:rPr lang="en-GB" sz="2200" b="0" i="0" dirty="0">
                  <a:solidFill>
                    <a:srgbClr val="444444"/>
                  </a:solidFill>
                  <a:effectLst/>
                  <a:latin typeface="Open Sans" panose="020B0606030504020204" pitchFamily="34" charset="0"/>
                </a:rPr>
                <a:t>SDGs</a:t>
              </a:r>
              <a:endParaRPr lang="LID4096" sz="2200" dirty="0"/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BB53B87D-152F-438F-AA25-75E9002896A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99133" y="3287329"/>
              <a:ext cx="1439852" cy="1"/>
            </a:xfrm>
            <a:prstGeom prst="line">
              <a:avLst/>
            </a:prstGeom>
            <a:ln w="76200">
              <a:solidFill>
                <a:srgbClr val="1E766E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F304DB8D-E0FE-40D4-BCBF-D63A40B18904}"/>
                </a:ext>
              </a:extLst>
            </p:cNvPr>
            <p:cNvCxnSpPr>
              <a:cxnSpLocks/>
            </p:cNvCxnSpPr>
            <p:nvPr/>
          </p:nvCxnSpPr>
          <p:spPr>
            <a:xfrm>
              <a:off x="1699133" y="3978572"/>
              <a:ext cx="2006235" cy="0"/>
            </a:xfrm>
            <a:prstGeom prst="line">
              <a:avLst/>
            </a:prstGeom>
            <a:ln w="76200">
              <a:solidFill>
                <a:srgbClr val="1E766E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9823616-63DF-4E8F-9D58-27A02FCD0963}"/>
                </a:ext>
              </a:extLst>
            </p:cNvPr>
            <p:cNvCxnSpPr>
              <a:cxnSpLocks/>
            </p:cNvCxnSpPr>
            <p:nvPr/>
          </p:nvCxnSpPr>
          <p:spPr>
            <a:xfrm>
              <a:off x="1708948" y="4620558"/>
              <a:ext cx="918246" cy="0"/>
            </a:xfrm>
            <a:prstGeom prst="line">
              <a:avLst/>
            </a:prstGeom>
            <a:ln w="76200">
              <a:solidFill>
                <a:srgbClr val="1E766E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" name="Graphic 15" descr="Badge 3 with solid fill">
              <a:extLst>
                <a:ext uri="{FF2B5EF4-FFF2-40B4-BE49-F238E27FC236}">
                  <a16:creationId xmlns:a16="http://schemas.microsoft.com/office/drawing/2014/main" id="{2F1C0890-FCDC-4558-9B39-0118C87263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91759" y="3439669"/>
              <a:ext cx="572153" cy="572153"/>
            </a:xfrm>
            <a:prstGeom prst="rect">
              <a:avLst/>
            </a:prstGeom>
          </p:spPr>
        </p:pic>
        <p:pic>
          <p:nvPicPr>
            <p:cNvPr id="17" name="Graphic 16" descr="Badge with solid fill">
              <a:extLst>
                <a:ext uri="{FF2B5EF4-FFF2-40B4-BE49-F238E27FC236}">
                  <a16:creationId xmlns:a16="http://schemas.microsoft.com/office/drawing/2014/main" id="{09CFC231-9E96-4CBA-A985-A744B2E0992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00697" y="2774722"/>
              <a:ext cx="572153" cy="572153"/>
            </a:xfrm>
            <a:prstGeom prst="rect">
              <a:avLst/>
            </a:prstGeom>
          </p:spPr>
        </p:pic>
        <p:pic>
          <p:nvPicPr>
            <p:cNvPr id="18" name="Graphic 17" descr="Badge 1 with solid fill">
              <a:extLst>
                <a:ext uri="{FF2B5EF4-FFF2-40B4-BE49-F238E27FC236}">
                  <a16:creationId xmlns:a16="http://schemas.microsoft.com/office/drawing/2014/main" id="{A66D43AD-F0B6-4B58-BE28-B51125A7116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136795" y="2105476"/>
              <a:ext cx="572153" cy="572153"/>
            </a:xfrm>
            <a:prstGeom prst="rect">
              <a:avLst/>
            </a:prstGeom>
          </p:spPr>
        </p:pic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286420D5-0D6D-478D-B5E1-55529A2D652C}"/>
                </a:ext>
              </a:extLst>
            </p:cNvPr>
            <p:cNvCxnSpPr>
              <a:cxnSpLocks/>
            </p:cNvCxnSpPr>
            <p:nvPr/>
          </p:nvCxnSpPr>
          <p:spPr>
            <a:xfrm>
              <a:off x="1699133" y="2612369"/>
              <a:ext cx="1241960" cy="0"/>
            </a:xfrm>
            <a:prstGeom prst="line">
              <a:avLst/>
            </a:prstGeom>
            <a:ln w="76200">
              <a:solidFill>
                <a:srgbClr val="1E766E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0" name="Graphic 19" descr="Badge 4 with solid fill">
              <a:extLst>
                <a:ext uri="{FF2B5EF4-FFF2-40B4-BE49-F238E27FC236}">
                  <a16:creationId xmlns:a16="http://schemas.microsoft.com/office/drawing/2014/main" id="{1738DCB8-324C-426F-A942-BF90ECDDEBD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100697" y="4188846"/>
              <a:ext cx="572400" cy="572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01679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5"/>
          <p:cNvSpPr txBox="1">
            <a:spLocks noGrp="1"/>
          </p:cNvSpPr>
          <p:nvPr>
            <p:ph type="title"/>
          </p:nvPr>
        </p:nvSpPr>
        <p:spPr>
          <a:xfrm>
            <a:off x="143340" y="116633"/>
            <a:ext cx="11905323" cy="108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288000" tIns="144000" rIns="72000" bIns="720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5.1 AURORA SDG RESEARCH DASHBOARD</a:t>
            </a:r>
            <a:br>
              <a:rPr lang="en-US" b="1">
                <a:solidFill>
                  <a:srgbClr val="00322F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400" b="1" i="1">
                <a:solidFill>
                  <a:srgbClr val="00322F"/>
                </a:solidFill>
                <a:latin typeface="Calibri"/>
                <a:ea typeface="Calibri"/>
                <a:cs typeface="Calibri"/>
                <a:sym typeface="Calibri"/>
              </a:rPr>
              <a:t>WHAT IS THE OBJECTIVE WITH THIS TASK?</a:t>
            </a:r>
            <a:endParaRPr i="1"/>
          </a:p>
        </p:txBody>
      </p:sp>
      <p:sp>
        <p:nvSpPr>
          <p:cNvPr id="166" name="Google Shape;166;p5"/>
          <p:cNvSpPr txBox="1"/>
          <p:nvPr/>
        </p:nvSpPr>
        <p:spPr>
          <a:xfrm>
            <a:off x="838200" y="1825625"/>
            <a:ext cx="743902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22F"/>
              </a:buClr>
              <a:buSzPts val="2800"/>
              <a:buFont typeface="Arial"/>
              <a:buChar char="•"/>
            </a:pPr>
            <a:r>
              <a:rPr lang="en-US" sz="2800" b="0" i="0" u="none" strike="noStrike" cap="none" dirty="0">
                <a:solidFill>
                  <a:srgbClr val="00322F"/>
                </a:solidFill>
                <a:latin typeface="Arial"/>
                <a:ea typeface="Arial"/>
                <a:cs typeface="Arial"/>
                <a:sym typeface="Arial"/>
              </a:rPr>
              <a:t>To turn the SDGs into a leading narrative for research in the Aurora Alliance.</a:t>
            </a:r>
            <a:endParaRPr dirty="0"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22F"/>
              </a:buClr>
              <a:buSzPts val="2800"/>
              <a:buFont typeface="Arial"/>
              <a:buNone/>
            </a:pPr>
            <a:r>
              <a:rPr lang="en-US" sz="2800" b="1" i="0" u="none" strike="noStrike" cap="none" dirty="0">
                <a:solidFill>
                  <a:srgbClr val="00322F"/>
                </a:solidFill>
                <a:latin typeface="Arial"/>
                <a:ea typeface="Arial"/>
                <a:cs typeface="Arial"/>
                <a:sym typeface="Arial"/>
              </a:rPr>
              <a:t>Results in 2023:</a:t>
            </a:r>
            <a:endParaRPr dirty="0"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22F"/>
              </a:buClr>
              <a:buSzPts val="2800"/>
              <a:buFont typeface="Arial"/>
              <a:buChar char="•"/>
            </a:pPr>
            <a:r>
              <a:rPr lang="en-US" sz="2800" b="0" i="0" u="none" strike="noStrike" cap="none" dirty="0">
                <a:solidFill>
                  <a:srgbClr val="00322F"/>
                </a:solidFill>
                <a:latin typeface="Arial"/>
                <a:ea typeface="Arial"/>
                <a:cs typeface="Arial"/>
                <a:sym typeface="Arial"/>
              </a:rPr>
              <a:t>The SDG Research Dashboard to become a robust and operational tool.</a:t>
            </a:r>
            <a:endParaRPr dirty="0"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22F"/>
              </a:buClr>
              <a:buSzPts val="2800"/>
              <a:buFont typeface="Arial"/>
              <a:buChar char="•"/>
            </a:pPr>
            <a:r>
              <a:rPr lang="en-US" sz="2800" b="0" i="0" u="none" strike="noStrike" cap="none" dirty="0">
                <a:solidFill>
                  <a:srgbClr val="00322F"/>
                </a:solidFill>
                <a:latin typeface="Arial"/>
                <a:ea typeface="Arial"/>
                <a:cs typeface="Arial"/>
                <a:sym typeface="Arial"/>
              </a:rPr>
              <a:t>The SDG Research Dashboard is available for other universities and networks.</a:t>
            </a:r>
            <a:endParaRPr dirty="0"/>
          </a:p>
        </p:txBody>
      </p:sp>
      <p:grpSp>
        <p:nvGrpSpPr>
          <p:cNvPr id="167" name="Google Shape;167;p5"/>
          <p:cNvGrpSpPr/>
          <p:nvPr/>
        </p:nvGrpSpPr>
        <p:grpSpPr>
          <a:xfrm>
            <a:off x="9411003" y="1319021"/>
            <a:ext cx="2637660" cy="4772010"/>
            <a:chOff x="9973340" y="1872156"/>
            <a:chExt cx="2271028" cy="4108705"/>
          </a:xfrm>
        </p:grpSpPr>
        <p:pic>
          <p:nvPicPr>
            <p:cNvPr id="168" name="Google Shape;168;p5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1554679" y="3857455"/>
              <a:ext cx="607850" cy="24015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9" name="Google Shape;169;p5"/>
            <p:cNvSpPr txBox="1"/>
            <p:nvPr/>
          </p:nvSpPr>
          <p:spPr>
            <a:xfrm>
              <a:off x="11472842" y="1872156"/>
              <a:ext cx="771525" cy="33855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Calibri"/>
                <a:buNone/>
              </a:pPr>
              <a:r>
                <a:rPr lang="en-US" sz="16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Chairs</a:t>
              </a:r>
              <a:endParaRPr/>
            </a:p>
          </p:txBody>
        </p:sp>
        <p:pic>
          <p:nvPicPr>
            <p:cNvPr id="170" name="Google Shape;170;p5"/>
            <p:cNvPicPr preferRelativeResize="0"/>
            <p:nvPr/>
          </p:nvPicPr>
          <p:blipFill rotWithShape="1">
            <a:blip r:embed="rId4">
              <a:alphaModFix/>
            </a:blip>
            <a:srcRect b="-2356"/>
            <a:stretch/>
          </p:blipFill>
          <p:spPr>
            <a:xfrm>
              <a:off x="11548551" y="2634106"/>
              <a:ext cx="620106" cy="315781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71" name="Google Shape;171;p5"/>
            <p:cNvGrpSpPr/>
            <p:nvPr/>
          </p:nvGrpSpPr>
          <p:grpSpPr>
            <a:xfrm>
              <a:off x="9973340" y="1872156"/>
              <a:ext cx="1499502" cy="4108705"/>
              <a:chOff x="10858500" y="2880086"/>
              <a:chExt cx="1190045" cy="3296877"/>
            </a:xfrm>
          </p:grpSpPr>
          <p:sp>
            <p:nvSpPr>
              <p:cNvPr id="172" name="Google Shape;172;p5"/>
              <p:cNvSpPr/>
              <p:nvPr/>
            </p:nvSpPr>
            <p:spPr>
              <a:xfrm>
                <a:off x="10858500" y="2880086"/>
                <a:ext cx="1190045" cy="3296877"/>
              </a:xfrm>
              <a:prstGeom prst="roundRect">
                <a:avLst>
                  <a:gd name="adj" fmla="val 16667"/>
                </a:avLst>
              </a:prstGeom>
              <a:solidFill>
                <a:srgbClr val="00A19A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3" name="Google Shape;173;p5"/>
              <p:cNvSpPr/>
              <p:nvPr/>
            </p:nvSpPr>
            <p:spPr>
              <a:xfrm>
                <a:off x="10940334" y="4137621"/>
                <a:ext cx="1026377" cy="731684"/>
              </a:xfrm>
              <a:prstGeom prst="roundRect">
                <a:avLst>
                  <a:gd name="adj" fmla="val 16667"/>
                </a:avLst>
              </a:prstGeom>
              <a:solidFill>
                <a:srgbClr val="00322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1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Task </a:t>
                </a:r>
                <a:r>
                  <a:rPr lang="en-US" sz="110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5.2</a:t>
                </a:r>
                <a:r>
                  <a:rPr lang="en-US" sz="11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US" sz="110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Aurora Sustainability Education</a:t>
                </a:r>
                <a:endParaRPr sz="11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4" name="Google Shape;174;p5"/>
              <p:cNvSpPr/>
              <p:nvPr/>
            </p:nvSpPr>
            <p:spPr>
              <a:xfrm>
                <a:off x="10940334" y="5109197"/>
                <a:ext cx="1026376" cy="731684"/>
              </a:xfrm>
              <a:prstGeom prst="roundRect">
                <a:avLst>
                  <a:gd name="adj" fmla="val 16667"/>
                </a:avLst>
              </a:prstGeom>
              <a:solidFill>
                <a:srgbClr val="00322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1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Task 5.3 </a:t>
                </a:r>
                <a:r>
                  <a:rPr lang="en-US" sz="110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Aurora Sustainable Campus</a:t>
                </a:r>
                <a:endParaRPr/>
              </a:p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10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Action plan ASCA</a:t>
                </a:r>
                <a:endParaRPr sz="11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5" name="Google Shape;175;p5"/>
              <p:cNvSpPr/>
              <p:nvPr/>
            </p:nvSpPr>
            <p:spPr>
              <a:xfrm>
                <a:off x="10940334" y="3167763"/>
                <a:ext cx="1026376" cy="731684"/>
              </a:xfrm>
              <a:prstGeom prst="roundRect">
                <a:avLst>
                  <a:gd name="adj" fmla="val 16667"/>
                </a:avLst>
              </a:prstGeom>
              <a:solidFill>
                <a:srgbClr val="00322F">
                  <a:alpha val="57647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400"/>
                  <a:buFont typeface="Calibri"/>
                  <a:buNone/>
                </a:pPr>
                <a:r>
                  <a:rPr lang="en-US" sz="1400" b="1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Task 5.1 Aurora SDG Research </a:t>
                </a:r>
                <a:r>
                  <a:rPr lang="en-US" sz="1400" b="1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D</a:t>
                </a:r>
                <a:r>
                  <a:rPr lang="en-US" sz="1400" b="1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ashboard</a:t>
                </a:r>
                <a:endParaRPr/>
              </a:p>
            </p:txBody>
          </p:sp>
        </p:grpSp>
        <p:pic>
          <p:nvPicPr>
            <p:cNvPr id="176" name="Google Shape;176;p5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1548551" y="5054645"/>
              <a:ext cx="607850" cy="240157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7"/>
          <p:cNvSpPr txBox="1">
            <a:spLocks noGrp="1"/>
          </p:cNvSpPr>
          <p:nvPr>
            <p:ph type="title"/>
          </p:nvPr>
        </p:nvSpPr>
        <p:spPr>
          <a:xfrm>
            <a:off x="143340" y="116633"/>
            <a:ext cx="11905323" cy="108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288000" tIns="144000" rIns="72000" bIns="72000" anchor="ctr" anchorCtr="0">
            <a:norm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</a:pPr>
            <a:r>
              <a:rPr lang="en-US" dirty="0"/>
              <a:t>PROJECT TIMELINE</a:t>
            </a:r>
            <a:endParaRPr dirty="0"/>
          </a:p>
        </p:txBody>
      </p:sp>
      <p:sp>
        <p:nvSpPr>
          <p:cNvPr id="222" name="Google Shape;222;p7"/>
          <p:cNvSpPr/>
          <p:nvPr/>
        </p:nvSpPr>
        <p:spPr>
          <a:xfrm>
            <a:off x="7212214" y="137569"/>
            <a:ext cx="1502057" cy="1059064"/>
          </a:xfrm>
          <a:prstGeom prst="roundRect">
            <a:avLst>
              <a:gd name="adj" fmla="val 16667"/>
            </a:avLst>
          </a:prstGeom>
          <a:solidFill>
            <a:srgbClr val="00322F">
              <a:alpha val="5764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</a:pPr>
            <a:r>
              <a:rPr lang="en-US" sz="14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Task 5.1 Aurora SDG Research </a:t>
            </a:r>
            <a:r>
              <a:rPr lang="en-US" sz="14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</a:t>
            </a:r>
            <a:r>
              <a:rPr lang="en-US" sz="14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ashboard</a:t>
            </a:r>
            <a:endParaRPr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8F4ACC8-E6CB-4A4A-ADDF-818744CE42E9}"/>
              </a:ext>
            </a:extLst>
          </p:cNvPr>
          <p:cNvSpPr txBox="1"/>
          <p:nvPr/>
        </p:nvSpPr>
        <p:spPr>
          <a:xfrm>
            <a:off x="217608" y="5968652"/>
            <a:ext cx="1205163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1EB094"/>
                </a:solidFill>
              </a:rPr>
              <a:t>More at </a:t>
            </a:r>
            <a:r>
              <a:rPr lang="en-US" sz="2000" b="1" dirty="0">
                <a:solidFill>
                  <a:srgbClr val="1EB094"/>
                </a:solidFill>
                <a:hlinkClick r:id="rId3"/>
              </a:rPr>
              <a:t>https://alliance.aurora-network.global/work-packages/aurora-sdg-research-dashboard/</a:t>
            </a:r>
            <a:r>
              <a:rPr lang="en-US" sz="2000" b="1" dirty="0">
                <a:solidFill>
                  <a:srgbClr val="1EB094"/>
                </a:solidFill>
              </a:rPr>
              <a:t> </a:t>
            </a:r>
          </a:p>
          <a:p>
            <a:r>
              <a:rPr lang="en-US" dirty="0">
                <a:solidFill>
                  <a:schemeClr val="tx1"/>
                </a:solidFill>
              </a:rPr>
              <a:t> </a:t>
            </a:r>
          </a:p>
          <a:p>
            <a:r>
              <a:rPr lang="en-US" dirty="0">
                <a:solidFill>
                  <a:schemeClr val="tx1"/>
                </a:solidFill>
              </a:rPr>
              <a:t>Source: </a:t>
            </a:r>
            <a:r>
              <a:rPr lang="LID4096" dirty="0">
                <a:solidFill>
                  <a:srgbClr val="006AAC"/>
                </a:solidFill>
                <a:hlinkClick r:id="rId4"/>
              </a:rPr>
              <a:t>https://sites.google.com/vu.nl/aurora-sdg-research-dashboard/deliverables</a:t>
            </a:r>
            <a:r>
              <a:rPr lang="en-US" dirty="0">
                <a:solidFill>
                  <a:srgbClr val="006AAC"/>
                </a:solidFill>
              </a:rPr>
              <a:t> </a:t>
            </a:r>
            <a:r>
              <a:rPr lang="en-US" dirty="0"/>
              <a:t> </a:t>
            </a:r>
            <a:endParaRPr lang="LID4096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3481114-0CB8-4E02-9AB7-720C05C3CD8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36"/>
          <a:stretch/>
        </p:blipFill>
        <p:spPr bwMode="auto">
          <a:xfrm>
            <a:off x="0" y="1219200"/>
            <a:ext cx="12192000" cy="3989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VU-Wide">
  <a:themeElements>
    <a:clrScheme name="VU-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89CF"/>
      </a:accent1>
      <a:accent2>
        <a:srgbClr val="DA523A"/>
      </a:accent2>
      <a:accent3>
        <a:srgbClr val="007C73"/>
      </a:accent3>
      <a:accent4>
        <a:srgbClr val="C69825"/>
      </a:accent4>
      <a:accent5>
        <a:srgbClr val="006AAC"/>
      </a:accent5>
      <a:accent6>
        <a:srgbClr val="59AC42"/>
      </a:accent6>
      <a:hlink>
        <a:srgbClr val="006AAC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755</Words>
  <Application>Microsoft Office PowerPoint</Application>
  <PresentationFormat>Widescreen</PresentationFormat>
  <Paragraphs>145</Paragraphs>
  <Slides>26</Slides>
  <Notes>4</Notes>
  <HiddenSlides>7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5" baseType="lpstr">
      <vt:lpstr>Abadi Extra Light</vt:lpstr>
      <vt:lpstr>Arial</vt:lpstr>
      <vt:lpstr>Calibri</vt:lpstr>
      <vt:lpstr>Helvetica</vt:lpstr>
      <vt:lpstr>Noto Sans Symbols</vt:lpstr>
      <vt:lpstr>Open Sans</vt:lpstr>
      <vt:lpstr>Open Sans Light</vt:lpstr>
      <vt:lpstr>Salome</vt:lpstr>
      <vt:lpstr>VU-Wide</vt:lpstr>
      <vt:lpstr>AURORA SDG DASHBOARD  FOR RESEARCH</vt:lpstr>
      <vt:lpstr>Who am I?</vt:lpstr>
      <vt:lpstr>MEET OUR PROJECT TEAM | TASK 5.1: SDG RESEARCH DASHBOARD (ONE OF THE 20+ PROJECT TEAMS IN THIS UNIVERSITY ALLIANCE)</vt:lpstr>
      <vt:lpstr>Aurora’s Collaborative Statement</vt:lpstr>
      <vt:lpstr>Proxy Indicators</vt:lpstr>
      <vt:lpstr>Proxy Indicators</vt:lpstr>
      <vt:lpstr>POTENTIAL: DISCOVER WHAT EXCELLENT RESEARCH IS UNKNOW TO POLICY MAKERS</vt:lpstr>
      <vt:lpstr>5.1 AURORA SDG RESEARCH DASHBOARD WHAT IS THE OBJECTIVE WITH THIS TASK?</vt:lpstr>
      <vt:lpstr>PROJECT TIMELINE</vt:lpstr>
      <vt:lpstr>Turning SDGs as a Leading Narrative: Partnership with Elsevier | THE Impact Ranking | made Elsevier Open about SDG’s</vt:lpstr>
      <vt:lpstr>Turning SDGs as a Leading Narrative: SDG classification as a Service | Multi-lingual | SDG Badges | Research, Courses and more</vt:lpstr>
      <vt:lpstr>Turning SDGs as a Leading Narrative: Combining publications per Author or Department</vt:lpstr>
      <vt:lpstr>PowerPoint Presentation</vt:lpstr>
      <vt:lpstr>Turning SDGs as a Leading Narrative: Aurora Universities | using Scival data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Turning SDGs as a Leading Narrative: Questions for the audience</vt:lpstr>
      <vt:lpstr>HOW CAN WE “turn the SDGs into a leading narrative for research in the Aurora Alliance.”  using this SDG Research Dashboard?</vt:lpstr>
      <vt:lpstr>OpenAIRE | New Partnership | Societal Impact &amp; Open Science</vt:lpstr>
      <vt:lpstr>AURORA.OPENAIRE.EU | Aurora Research Output Gateway | Looking ahead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AURORA SDG DASHBOARD  FOR RESEARCH</dc:title>
  <dc:creator>Maurice Vanderfeesten</dc:creator>
  <cp:lastModifiedBy>Vanderfeesten, M.P.J.P. (Maurice)</cp:lastModifiedBy>
  <cp:revision>59</cp:revision>
  <dcterms:created xsi:type="dcterms:W3CDTF">2018-11-19T10:16:21Z</dcterms:created>
  <dcterms:modified xsi:type="dcterms:W3CDTF">2022-05-12T09:04:54Z</dcterms:modified>
</cp:coreProperties>
</file>